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1"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5455"/>
    <a:srgbClr val="6E99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98" d="100"/>
          <a:sy n="98" d="100"/>
        </p:scale>
        <p:origin x="108"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755946-BC69-4C4E-861D-25E2AB337900}" type="datetimeFigureOut">
              <a:rPr lang="en-US" smtClean="0"/>
              <a:t>11/25/2019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3EDC6D-F189-4236-A10F-AFDB0105E020}" type="slidenum">
              <a:rPr lang="en-US" smtClean="0"/>
              <a:t>‹#›</a:t>
            </a:fld>
            <a:endParaRPr lang="en-US"/>
          </a:p>
        </p:txBody>
      </p:sp>
    </p:spTree>
    <p:extLst>
      <p:ext uri="{BB962C8B-B14F-4D97-AF65-F5344CB8AC3E}">
        <p14:creationId xmlns:p14="http://schemas.microsoft.com/office/powerpoint/2010/main" val="3091613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BA49E8-968B-4182-BF69-3CD17E319F59}" type="slidenum">
              <a:rPr lang="en-US" smtClean="0"/>
              <a:t>1</a:t>
            </a:fld>
            <a:endParaRPr lang="en-US"/>
          </a:p>
        </p:txBody>
      </p:sp>
    </p:spTree>
    <p:extLst>
      <p:ext uri="{BB962C8B-B14F-4D97-AF65-F5344CB8AC3E}">
        <p14:creationId xmlns:p14="http://schemas.microsoft.com/office/powerpoint/2010/main" val="2922728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01AC6A-DB91-409E-81BA-22EDE5C24066}"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4715D-3853-4C56-9382-31C54B2E19D4}" type="slidenum">
              <a:rPr lang="en-US" smtClean="0"/>
              <a:t>‹#›</a:t>
            </a:fld>
            <a:endParaRPr lang="en-US"/>
          </a:p>
        </p:txBody>
      </p:sp>
    </p:spTree>
    <p:extLst>
      <p:ext uri="{BB962C8B-B14F-4D97-AF65-F5344CB8AC3E}">
        <p14:creationId xmlns:p14="http://schemas.microsoft.com/office/powerpoint/2010/main" val="3939343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01AC6A-DB91-409E-81BA-22EDE5C24066}"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4715D-3853-4C56-9382-31C54B2E19D4}" type="slidenum">
              <a:rPr lang="en-US" smtClean="0"/>
              <a:t>‹#›</a:t>
            </a:fld>
            <a:endParaRPr lang="en-US"/>
          </a:p>
        </p:txBody>
      </p:sp>
    </p:spTree>
    <p:extLst>
      <p:ext uri="{BB962C8B-B14F-4D97-AF65-F5344CB8AC3E}">
        <p14:creationId xmlns:p14="http://schemas.microsoft.com/office/powerpoint/2010/main" val="185861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01AC6A-DB91-409E-81BA-22EDE5C24066}"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4715D-3853-4C56-9382-31C54B2E19D4}" type="slidenum">
              <a:rPr lang="en-US" smtClean="0"/>
              <a:t>‹#›</a:t>
            </a:fld>
            <a:endParaRPr lang="en-US"/>
          </a:p>
        </p:txBody>
      </p:sp>
    </p:spTree>
    <p:extLst>
      <p:ext uri="{BB962C8B-B14F-4D97-AF65-F5344CB8AC3E}">
        <p14:creationId xmlns:p14="http://schemas.microsoft.com/office/powerpoint/2010/main" val="1607322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01AC6A-DB91-409E-81BA-22EDE5C24066}"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4715D-3853-4C56-9382-31C54B2E19D4}" type="slidenum">
              <a:rPr lang="en-US" smtClean="0"/>
              <a:t>‹#›</a:t>
            </a:fld>
            <a:endParaRPr lang="en-US"/>
          </a:p>
        </p:txBody>
      </p:sp>
    </p:spTree>
    <p:extLst>
      <p:ext uri="{BB962C8B-B14F-4D97-AF65-F5344CB8AC3E}">
        <p14:creationId xmlns:p14="http://schemas.microsoft.com/office/powerpoint/2010/main" val="1682873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201AC6A-DB91-409E-81BA-22EDE5C24066}"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64715D-3853-4C56-9382-31C54B2E19D4}" type="slidenum">
              <a:rPr lang="en-US" smtClean="0"/>
              <a:t>‹#›</a:t>
            </a:fld>
            <a:endParaRPr lang="en-US"/>
          </a:p>
        </p:txBody>
      </p:sp>
    </p:spTree>
    <p:extLst>
      <p:ext uri="{BB962C8B-B14F-4D97-AF65-F5344CB8AC3E}">
        <p14:creationId xmlns:p14="http://schemas.microsoft.com/office/powerpoint/2010/main" val="1049025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201AC6A-DB91-409E-81BA-22EDE5C24066}"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64715D-3853-4C56-9382-31C54B2E19D4}" type="slidenum">
              <a:rPr lang="en-US" smtClean="0"/>
              <a:t>‹#›</a:t>
            </a:fld>
            <a:endParaRPr lang="en-US"/>
          </a:p>
        </p:txBody>
      </p:sp>
    </p:spTree>
    <p:extLst>
      <p:ext uri="{BB962C8B-B14F-4D97-AF65-F5344CB8AC3E}">
        <p14:creationId xmlns:p14="http://schemas.microsoft.com/office/powerpoint/2010/main" val="2327661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01AC6A-DB91-409E-81BA-22EDE5C24066}" type="datetimeFigureOut">
              <a:rPr lang="en-US" smtClean="0"/>
              <a:t>11/25/2019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64715D-3853-4C56-9382-31C54B2E19D4}" type="slidenum">
              <a:rPr lang="en-US" smtClean="0"/>
              <a:t>‹#›</a:t>
            </a:fld>
            <a:endParaRPr lang="en-US"/>
          </a:p>
        </p:txBody>
      </p:sp>
    </p:spTree>
    <p:extLst>
      <p:ext uri="{BB962C8B-B14F-4D97-AF65-F5344CB8AC3E}">
        <p14:creationId xmlns:p14="http://schemas.microsoft.com/office/powerpoint/2010/main" val="3501619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01AC6A-DB91-409E-81BA-22EDE5C24066}" type="datetimeFigureOut">
              <a:rPr lang="en-US" smtClean="0"/>
              <a:t>11/25/2019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64715D-3853-4C56-9382-31C54B2E19D4}" type="slidenum">
              <a:rPr lang="en-US" smtClean="0"/>
              <a:t>‹#›</a:t>
            </a:fld>
            <a:endParaRPr lang="en-US"/>
          </a:p>
        </p:txBody>
      </p:sp>
    </p:spTree>
    <p:extLst>
      <p:ext uri="{BB962C8B-B14F-4D97-AF65-F5344CB8AC3E}">
        <p14:creationId xmlns:p14="http://schemas.microsoft.com/office/powerpoint/2010/main" val="3178150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01AC6A-DB91-409E-81BA-22EDE5C24066}" type="datetimeFigureOut">
              <a:rPr lang="en-US" smtClean="0"/>
              <a:t>11/25/2019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64715D-3853-4C56-9382-31C54B2E19D4}" type="slidenum">
              <a:rPr lang="en-US" smtClean="0"/>
              <a:t>‹#›</a:t>
            </a:fld>
            <a:endParaRPr lang="en-US"/>
          </a:p>
        </p:txBody>
      </p:sp>
    </p:spTree>
    <p:extLst>
      <p:ext uri="{BB962C8B-B14F-4D97-AF65-F5344CB8AC3E}">
        <p14:creationId xmlns:p14="http://schemas.microsoft.com/office/powerpoint/2010/main" val="66830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01AC6A-DB91-409E-81BA-22EDE5C24066}"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64715D-3853-4C56-9382-31C54B2E19D4}" type="slidenum">
              <a:rPr lang="en-US" smtClean="0"/>
              <a:t>‹#›</a:t>
            </a:fld>
            <a:endParaRPr lang="en-US"/>
          </a:p>
        </p:txBody>
      </p:sp>
    </p:spTree>
    <p:extLst>
      <p:ext uri="{BB962C8B-B14F-4D97-AF65-F5344CB8AC3E}">
        <p14:creationId xmlns:p14="http://schemas.microsoft.com/office/powerpoint/2010/main" val="2154538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01AC6A-DB91-409E-81BA-22EDE5C24066}"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64715D-3853-4C56-9382-31C54B2E19D4}" type="slidenum">
              <a:rPr lang="en-US" smtClean="0"/>
              <a:t>‹#›</a:t>
            </a:fld>
            <a:endParaRPr lang="en-US"/>
          </a:p>
        </p:txBody>
      </p:sp>
    </p:spTree>
    <p:extLst>
      <p:ext uri="{BB962C8B-B14F-4D97-AF65-F5344CB8AC3E}">
        <p14:creationId xmlns:p14="http://schemas.microsoft.com/office/powerpoint/2010/main" val="563936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01AC6A-DB91-409E-81BA-22EDE5C24066}" type="datetimeFigureOut">
              <a:rPr lang="en-US" smtClean="0"/>
              <a:t>11/25/2019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64715D-3853-4C56-9382-31C54B2E19D4}" type="slidenum">
              <a:rPr lang="en-US" smtClean="0"/>
              <a:t>‹#›</a:t>
            </a:fld>
            <a:endParaRPr lang="en-US"/>
          </a:p>
        </p:txBody>
      </p:sp>
    </p:spTree>
    <p:extLst>
      <p:ext uri="{BB962C8B-B14F-4D97-AF65-F5344CB8AC3E}">
        <p14:creationId xmlns:p14="http://schemas.microsoft.com/office/powerpoint/2010/main" val="3849638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 y="0"/>
            <a:ext cx="12192001" cy="68580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 name="Flowchart: Manual Input 1"/>
          <p:cNvSpPr/>
          <p:nvPr/>
        </p:nvSpPr>
        <p:spPr>
          <a:xfrm rot="5400000">
            <a:off x="4192695" y="-2214809"/>
            <a:ext cx="2020877" cy="10406271"/>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51 w 10000"/>
              <a:gd name="connsiteY0" fmla="*/ 1150 h 10000"/>
              <a:gd name="connsiteX1" fmla="*/ 10000 w 10000"/>
              <a:gd name="connsiteY1" fmla="*/ 0 h 10000"/>
              <a:gd name="connsiteX2" fmla="*/ 10000 w 10000"/>
              <a:gd name="connsiteY2" fmla="*/ 10000 h 10000"/>
              <a:gd name="connsiteX3" fmla="*/ 0 w 10000"/>
              <a:gd name="connsiteY3" fmla="*/ 10000 h 10000"/>
              <a:gd name="connsiteX4" fmla="*/ 51 w 10000"/>
              <a:gd name="connsiteY4" fmla="*/ 115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51" y="1150"/>
                </a:moveTo>
                <a:lnTo>
                  <a:pt x="10000" y="0"/>
                </a:lnTo>
                <a:lnTo>
                  <a:pt x="10000" y="10000"/>
                </a:lnTo>
                <a:lnTo>
                  <a:pt x="0" y="10000"/>
                </a:lnTo>
                <a:lnTo>
                  <a:pt x="51" y="1150"/>
                </a:lnTo>
                <a:close/>
              </a:path>
            </a:pathLst>
          </a:custGeom>
          <a:solidFill>
            <a:srgbClr val="87A6D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686479" y="627472"/>
            <a:ext cx="2966110" cy="958517"/>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686479" y="2387468"/>
            <a:ext cx="7694338" cy="1553024"/>
          </a:xfrm>
          <a:prstGeom prst="rect">
            <a:avLst/>
          </a:prstGeom>
          <a:noFill/>
          <a:ln w="9525">
            <a:noFill/>
            <a:miter lim="800000"/>
            <a:headEnd/>
            <a:tailEnd/>
          </a:ln>
        </p:spPr>
        <p:txBody>
          <a:bodyPr rot="0" vert="horz" wrap="square" lIns="91440" tIns="45720" rIns="91440" bIns="45720" anchor="t" anchorCtr="0">
            <a:noAutofit/>
          </a:bodyPr>
          <a:lstStyle/>
          <a:p>
            <a:r>
              <a:rPr lang="en-US" sz="7200" b="1" dirty="0" smtClean="0">
                <a:solidFill>
                  <a:schemeClr val="bg1"/>
                </a:solidFill>
                <a:effectLst/>
                <a:latin typeface="Myriad Pro Cond" panose="020B0506030403020204" pitchFamily="34" charset="0"/>
                <a:ea typeface="Calibri" panose="020F0502020204030204" pitchFamily="34" charset="0"/>
                <a:cs typeface="Times New Roman" panose="02020603050405020304" pitchFamily="18" charset="0"/>
              </a:rPr>
              <a:t>THE FORM</a:t>
            </a:r>
          </a:p>
        </p:txBody>
      </p:sp>
      <p:pic>
        <p:nvPicPr>
          <p:cNvPr id="11" name="Picture 10"/>
          <p:cNvPicPr/>
          <p:nvPr/>
        </p:nvPicPr>
        <p:blipFill rotWithShape="1">
          <a:blip r:embed="rId4" cstate="print">
            <a:extLst>
              <a:ext uri="{28A0092B-C50C-407E-A947-70E740481C1C}">
                <a14:useLocalDpi xmlns:a14="http://schemas.microsoft.com/office/drawing/2010/main" val="0"/>
              </a:ext>
            </a:extLst>
          </a:blip>
          <a:srcRect l="21354" t="32986" r="19270" b="30555"/>
          <a:stretch/>
        </p:blipFill>
        <p:spPr bwMode="auto">
          <a:xfrm>
            <a:off x="9604036" y="5435241"/>
            <a:ext cx="2094321" cy="963475"/>
          </a:xfrm>
          <a:prstGeom prst="rect">
            <a:avLst/>
          </a:prstGeom>
          <a:ln>
            <a:noFill/>
          </a:ln>
          <a:extLst>
            <a:ext uri="{53640926-AAD7-44D8-BBD7-CCE9431645EC}">
              <a14:shadowObscured xmlns:a14="http://schemas.microsoft.com/office/drawing/2010/main"/>
            </a:ext>
          </a:extLst>
        </p:spPr>
      </p:pic>
      <p:sp>
        <p:nvSpPr>
          <p:cNvPr id="3" name="TextBox 2"/>
          <p:cNvSpPr txBox="1"/>
          <p:nvPr/>
        </p:nvSpPr>
        <p:spPr>
          <a:xfrm>
            <a:off x="686479" y="5752385"/>
            <a:ext cx="6583680" cy="646331"/>
          </a:xfrm>
          <a:prstGeom prst="rect">
            <a:avLst/>
          </a:prstGeom>
          <a:noFill/>
        </p:spPr>
        <p:txBody>
          <a:bodyPr wrap="square" rtlCol="0">
            <a:spAutoFit/>
          </a:bodyPr>
          <a:lstStyle/>
          <a:p>
            <a:r>
              <a:rPr lang="en-US" sz="1200" dirty="0" smtClean="0">
                <a:solidFill>
                  <a:schemeClr val="bg1"/>
                </a:solidFill>
              </a:rPr>
              <a:t>Created by Annette Benson, Intercultural Learning Specialist, Purdue CILMAR.</a:t>
            </a:r>
          </a:p>
          <a:p>
            <a:r>
              <a:rPr lang="en-US" sz="1200" dirty="0" smtClean="0">
                <a:solidFill>
                  <a:schemeClr val="bg1"/>
                </a:solidFill>
              </a:rPr>
              <a:t>Adapted from </a:t>
            </a:r>
            <a:r>
              <a:rPr lang="en-US" sz="1200" dirty="0" err="1" smtClean="0">
                <a:solidFill>
                  <a:schemeClr val="bg1"/>
                </a:solidFill>
              </a:rPr>
              <a:t>Deardorff</a:t>
            </a:r>
            <a:r>
              <a:rPr lang="en-US" sz="1200" dirty="0">
                <a:solidFill>
                  <a:schemeClr val="bg1"/>
                </a:solidFill>
              </a:rPr>
              <a:t>, D. K. (2012). The form. In K. </a:t>
            </a:r>
            <a:r>
              <a:rPr lang="en-US" sz="1200" dirty="0" err="1">
                <a:solidFill>
                  <a:schemeClr val="bg1"/>
                </a:solidFill>
              </a:rPr>
              <a:t>Berardo</a:t>
            </a:r>
            <a:r>
              <a:rPr lang="en-US" sz="1200" dirty="0">
                <a:solidFill>
                  <a:schemeClr val="bg1"/>
                </a:solidFill>
              </a:rPr>
              <a:t> &amp; D. K. </a:t>
            </a:r>
            <a:r>
              <a:rPr lang="en-US" sz="1200" dirty="0" err="1">
                <a:solidFill>
                  <a:schemeClr val="bg1"/>
                </a:solidFill>
              </a:rPr>
              <a:t>Deardorff</a:t>
            </a:r>
            <a:r>
              <a:rPr lang="en-US" sz="1200" dirty="0">
                <a:solidFill>
                  <a:schemeClr val="bg1"/>
                </a:solidFill>
              </a:rPr>
              <a:t> (Eds.), </a:t>
            </a:r>
            <a:r>
              <a:rPr lang="en-US" sz="1200" i="1" dirty="0">
                <a:solidFill>
                  <a:schemeClr val="bg1"/>
                </a:solidFill>
              </a:rPr>
              <a:t>Building cultural competence: Innovative activities and models </a:t>
            </a:r>
            <a:r>
              <a:rPr lang="en-US" sz="1200" dirty="0">
                <a:solidFill>
                  <a:schemeClr val="bg1"/>
                </a:solidFill>
              </a:rPr>
              <a:t>(pp. 81-85). </a:t>
            </a:r>
            <a:r>
              <a:rPr lang="en-US" sz="1200" dirty="0" smtClean="0">
                <a:solidFill>
                  <a:schemeClr val="bg1"/>
                </a:solidFill>
              </a:rPr>
              <a:t>Stylus </a:t>
            </a:r>
            <a:r>
              <a:rPr lang="en-US" sz="1200" dirty="0">
                <a:solidFill>
                  <a:schemeClr val="bg1"/>
                </a:solidFill>
              </a:rPr>
              <a:t>Publishing. </a:t>
            </a:r>
          </a:p>
        </p:txBody>
      </p:sp>
    </p:spTree>
    <p:extLst>
      <p:ext uri="{BB962C8B-B14F-4D97-AF65-F5344CB8AC3E}">
        <p14:creationId xmlns:p14="http://schemas.microsoft.com/office/powerpoint/2010/main" val="1934363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63661" y="1885868"/>
            <a:ext cx="11762509" cy="461665"/>
          </a:xfrm>
          <a:prstGeom prst="rect">
            <a:avLst/>
          </a:prstGeom>
          <a:noFill/>
        </p:spPr>
        <p:txBody>
          <a:bodyPr wrap="square" rtlCol="0">
            <a:spAutoFit/>
          </a:bodyPr>
          <a:lstStyle/>
          <a:p>
            <a:r>
              <a:rPr lang="en-US" sz="2400" dirty="0" smtClean="0">
                <a:solidFill>
                  <a:srgbClr val="495455"/>
                </a:solidFill>
                <a:latin typeface="Myriad Pro" panose="020B0503030403020204" pitchFamily="34" charset="0"/>
                <a:cs typeface="Arial" panose="020B0604020202020204" pitchFamily="34" charset="0"/>
              </a:rPr>
              <a:t>Language makes a cultural difference.</a:t>
            </a:r>
            <a:endParaRPr lang="en-US" sz="2400" dirty="0">
              <a:solidFill>
                <a:srgbClr val="495455"/>
              </a:solidFill>
              <a:latin typeface="Myriad Pro" panose="020B0503030403020204" pitchFamily="34" charset="0"/>
              <a:cs typeface="Arial" panose="020B0604020202020204" pitchFamily="34" charset="0"/>
            </a:endParaRPr>
          </a:p>
        </p:txBody>
      </p:sp>
      <p:grpSp>
        <p:nvGrpSpPr>
          <p:cNvPr id="7" name="Group 6"/>
          <p:cNvGrpSpPr/>
          <p:nvPr/>
        </p:nvGrpSpPr>
        <p:grpSpPr>
          <a:xfrm>
            <a:off x="4968" y="-52439"/>
            <a:ext cx="12187031" cy="925830"/>
            <a:chOff x="-1" y="0"/>
            <a:chExt cx="12187723" cy="926245"/>
          </a:xfrm>
        </p:grpSpPr>
        <p:sp>
          <p:nvSpPr>
            <p:cNvPr id="8" name="Rectangle 7"/>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1"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100" b="1" dirty="0" smtClean="0">
                  <a:solidFill>
                    <a:srgbClr val="FFFFFF"/>
                  </a:solidFill>
                  <a:effectLst/>
                  <a:latin typeface="Myriad Pro Cond" panose="020B0506030403020204" pitchFamily="34" charset="0"/>
                  <a:ea typeface="Calibri" panose="020F0502020204030204" pitchFamily="34" charset="0"/>
                  <a:cs typeface="Times New Roman" panose="02020603050405020304" pitchFamily="18" charset="0"/>
                </a:rPr>
                <a:t>WHAT IS A </a:t>
              </a:r>
              <a:r>
                <a:rPr lang="en-US" sz="3100" b="1" i="1" dirty="0" smtClean="0">
                  <a:solidFill>
                    <a:srgbClr val="FFFFFF"/>
                  </a:solidFill>
                  <a:effectLst/>
                  <a:latin typeface="Myriad Pro Cond" panose="020B0506030403020204" pitchFamily="34" charset="0"/>
                  <a:ea typeface="Calibri" panose="020F0502020204030204" pitchFamily="34" charset="0"/>
                  <a:cs typeface="Times New Roman" panose="02020603050405020304" pitchFamily="18" charset="0"/>
                </a:rPr>
                <a:t>GEBURTSTAG</a:t>
              </a:r>
              <a:r>
                <a:rPr lang="en-US" sz="3100" b="1" dirty="0" smtClean="0">
                  <a:solidFill>
                    <a:srgbClr val="FFFFFF"/>
                  </a:solidFill>
                  <a:effectLst/>
                  <a:latin typeface="Myriad Pro Cond" panose="020B0506030403020204" pitchFamily="34" charset="0"/>
                  <a:ea typeface="Calibri" panose="020F0502020204030204" pitchFamily="34" charset="0"/>
                  <a:cs typeface="Times New Roman" panose="02020603050405020304" pitchFamily="18" charset="0"/>
                </a:rPr>
                <a:t>?</a:t>
              </a:r>
              <a:endParaRPr lang="en-US" sz="3100" dirty="0">
                <a:effectLst/>
                <a:latin typeface="Calibri" panose="020F0502020204030204" pitchFamily="34" charset="0"/>
                <a:ea typeface="Calibri" panose="020F0502020204030204" pitchFamily="34" charset="0"/>
                <a:cs typeface="Times New Roman" panose="02020603050405020304" pitchFamily="18" charset="0"/>
              </a:endParaRPr>
            </a:p>
          </p:txBody>
        </p:sp>
      </p:grpSp>
      <p:pic>
        <p:nvPicPr>
          <p:cNvPr id="12" name="Picture 11"/>
          <p:cNvPicPr>
            <a:picLocks noChangeAspect="1"/>
          </p:cNvPicPr>
          <p:nvPr/>
        </p:nvPicPr>
        <p:blipFill>
          <a:blip r:embed="rId3"/>
          <a:stretch>
            <a:fillRect/>
          </a:stretch>
        </p:blipFill>
        <p:spPr>
          <a:xfrm>
            <a:off x="10100968" y="5767894"/>
            <a:ext cx="1576025" cy="659406"/>
          </a:xfrm>
          <a:prstGeom prst="rect">
            <a:avLst/>
          </a:prstGeom>
        </p:spPr>
      </p:pic>
    </p:spTree>
    <p:extLst>
      <p:ext uri="{BB962C8B-B14F-4D97-AF65-F5344CB8AC3E}">
        <p14:creationId xmlns:p14="http://schemas.microsoft.com/office/powerpoint/2010/main" val="120673944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41928" y="1559296"/>
            <a:ext cx="11071102" cy="2677656"/>
          </a:xfrm>
          <a:prstGeom prst="rect">
            <a:avLst/>
          </a:prstGeom>
          <a:noFill/>
        </p:spPr>
        <p:txBody>
          <a:bodyPr wrap="square" rtlCol="0">
            <a:spAutoFit/>
          </a:bodyPr>
          <a:lstStyle/>
          <a:p>
            <a:r>
              <a:rPr lang="en-US" sz="2400" b="1" dirty="0" smtClean="0">
                <a:solidFill>
                  <a:srgbClr val="495455"/>
                </a:solidFill>
                <a:latin typeface="Myriad Pro" panose="020B0503030403020204" pitchFamily="34" charset="0"/>
                <a:cs typeface="Arial" panose="020B0604020202020204" pitchFamily="34" charset="0"/>
              </a:rPr>
              <a:t>Cultural significance:  </a:t>
            </a:r>
          </a:p>
          <a:p>
            <a:pPr lvl="1"/>
            <a:endParaRPr lang="en-US" sz="2400" dirty="0" smtClean="0">
              <a:solidFill>
                <a:srgbClr val="495455"/>
              </a:solidFill>
              <a:latin typeface="Myriad Pro" panose="020B0503030403020204" pitchFamily="34" charset="0"/>
              <a:cs typeface="Arial" panose="020B0604020202020204" pitchFamily="34" charset="0"/>
            </a:endParaRPr>
          </a:p>
          <a:p>
            <a:pPr lvl="1"/>
            <a:r>
              <a:rPr lang="en-US" sz="2400" dirty="0" smtClean="0">
                <a:solidFill>
                  <a:srgbClr val="495455"/>
                </a:solidFill>
                <a:latin typeface="Myriad Pro" panose="020B0503030403020204" pitchFamily="34" charset="0"/>
                <a:cs typeface="Arial" panose="020B0604020202020204" pitchFamily="34" charset="0"/>
              </a:rPr>
              <a:t>Many </a:t>
            </a:r>
            <a:r>
              <a:rPr lang="en-US" sz="2400" dirty="0">
                <a:solidFill>
                  <a:srgbClr val="495455"/>
                </a:solidFill>
                <a:latin typeface="Myriad Pro" panose="020B0503030403020204" pitchFamily="34" charset="0"/>
                <a:cs typeface="Arial" panose="020B0604020202020204" pitchFamily="34" charset="0"/>
              </a:rPr>
              <a:t>Japanese people believe that each blood type has a certain personality and affinity, so it is common for them to ask someone their blood type or try to guess someone’s blood type by their personality. Furthermore, it is not uncommon for women in their 20s and 30s to even select a prospective husband based on his blood type.</a:t>
            </a:r>
          </a:p>
        </p:txBody>
      </p:sp>
      <p:grpSp>
        <p:nvGrpSpPr>
          <p:cNvPr id="8" name="Group 7"/>
          <p:cNvGrpSpPr/>
          <p:nvPr/>
        </p:nvGrpSpPr>
        <p:grpSpPr>
          <a:xfrm>
            <a:off x="4968" y="-52439"/>
            <a:ext cx="12187031" cy="925830"/>
            <a:chOff x="-1" y="0"/>
            <a:chExt cx="12187723" cy="926245"/>
          </a:xfrm>
        </p:grpSpPr>
        <p:sp>
          <p:nvSpPr>
            <p:cNvPr id="9" name="Rectangle 8"/>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2"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100" b="1" dirty="0" smtClean="0">
                  <a:solidFill>
                    <a:srgbClr val="FFFFFF"/>
                  </a:solidFill>
                  <a:effectLst/>
                  <a:latin typeface="Myriad Pro Cond" panose="020B0506030403020204" pitchFamily="34" charset="0"/>
                  <a:ea typeface="Calibri" panose="020F0502020204030204" pitchFamily="34" charset="0"/>
                  <a:cs typeface="Times New Roman" panose="02020603050405020304" pitchFamily="18" charset="0"/>
                </a:rPr>
                <a:t>WHY WOULD SOMEONE ASK FOR ZODIAC OR BLOODTYPE?</a:t>
              </a:r>
              <a:endParaRPr lang="en-US" sz="3100" dirty="0">
                <a:effectLst/>
                <a:latin typeface="Calibri" panose="020F0502020204030204" pitchFamily="34" charset="0"/>
                <a:ea typeface="Calibri" panose="020F0502020204030204" pitchFamily="34" charset="0"/>
                <a:cs typeface="Times New Roman" panose="02020603050405020304" pitchFamily="18" charset="0"/>
              </a:endParaRPr>
            </a:p>
          </p:txBody>
        </p:sp>
      </p:grpSp>
      <p:pic>
        <p:nvPicPr>
          <p:cNvPr id="13" name="Picture 12"/>
          <p:cNvPicPr>
            <a:picLocks noChangeAspect="1"/>
          </p:cNvPicPr>
          <p:nvPr/>
        </p:nvPicPr>
        <p:blipFill>
          <a:blip r:embed="rId3"/>
          <a:stretch>
            <a:fillRect/>
          </a:stretch>
        </p:blipFill>
        <p:spPr>
          <a:xfrm>
            <a:off x="10100968" y="5767894"/>
            <a:ext cx="1576025" cy="659406"/>
          </a:xfrm>
          <a:prstGeom prst="rect">
            <a:avLst/>
          </a:prstGeom>
        </p:spPr>
      </p:pic>
    </p:spTree>
    <p:extLst>
      <p:ext uri="{BB962C8B-B14F-4D97-AF65-F5344CB8AC3E}">
        <p14:creationId xmlns:p14="http://schemas.microsoft.com/office/powerpoint/2010/main" val="35700348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0022" y="1348987"/>
            <a:ext cx="10696921" cy="5078313"/>
          </a:xfrm>
          <a:prstGeom prst="rect">
            <a:avLst/>
          </a:prstGeom>
        </p:spPr>
        <p:txBody>
          <a:bodyPr wrap="square">
            <a:spAutoFit/>
          </a:bodyPr>
          <a:lstStyle/>
          <a:p>
            <a:r>
              <a:rPr lang="en-US" dirty="0" smtClean="0">
                <a:solidFill>
                  <a:srgbClr val="495455"/>
                </a:solidFill>
                <a:latin typeface="Myriad Pro" panose="020B0503030403020204" pitchFamily="34" charset="0"/>
              </a:rPr>
              <a:t>-- </a:t>
            </a:r>
            <a:r>
              <a:rPr lang="en-US" dirty="0">
                <a:solidFill>
                  <a:srgbClr val="495455"/>
                </a:solidFill>
                <a:latin typeface="Myriad Pro" panose="020B0503030403020204" pitchFamily="34" charset="0"/>
              </a:rPr>
              <a:t>Consider things carefully -- Can understand other people’s feelings easily -- Kind -- Good at hospitality -- Don’t express themselves in order to avoid possible quarrel -- Do things carefully and steadily, and don’t take the next step if they are not satisfied -- Honor student types who don’t go off the rail -- Fastidious -- Big on cleanliness -- Can be calm even when accidents happen -- Strong on taking responsibility -- Hard workers -- Safe drivers</a:t>
            </a:r>
          </a:p>
          <a:p>
            <a:r>
              <a:rPr lang="en-US" dirty="0">
                <a:solidFill>
                  <a:srgbClr val="495455"/>
                </a:solidFill>
                <a:latin typeface="Myriad Pro" panose="020B0503030403020204" pitchFamily="34" charset="0"/>
              </a:rPr>
              <a:t>Type A blood people’s affinity with each blood </a:t>
            </a:r>
            <a:r>
              <a:rPr lang="en-US" dirty="0" smtClean="0">
                <a:solidFill>
                  <a:srgbClr val="495455"/>
                </a:solidFill>
                <a:latin typeface="Myriad Pro" panose="020B0503030403020204" pitchFamily="34" charset="0"/>
              </a:rPr>
              <a:t>type</a:t>
            </a:r>
          </a:p>
          <a:p>
            <a:endParaRPr lang="en-US" dirty="0">
              <a:solidFill>
                <a:srgbClr val="495455"/>
              </a:solidFill>
              <a:latin typeface="Myriad Pro" panose="020B0503030403020204" pitchFamily="34" charset="0"/>
            </a:endParaRPr>
          </a:p>
          <a:p>
            <a:r>
              <a:rPr lang="en-US" dirty="0" smtClean="0">
                <a:solidFill>
                  <a:srgbClr val="495455"/>
                </a:solidFill>
                <a:latin typeface="Myriad Pro" panose="020B0503030403020204" pitchFamily="34" charset="0"/>
              </a:rPr>
              <a:t>Partner </a:t>
            </a:r>
            <a:r>
              <a:rPr lang="en-US" dirty="0">
                <a:solidFill>
                  <a:srgbClr val="495455"/>
                </a:solidFill>
                <a:latin typeface="Myriad Pro" panose="020B0503030403020204" pitchFamily="34" charset="0"/>
              </a:rPr>
              <a:t>who is type A – They have many common points; however, both of them are highly strung, so they may be irritated by each other</a:t>
            </a:r>
            <a:r>
              <a:rPr lang="en-US" dirty="0" smtClean="0">
                <a:solidFill>
                  <a:srgbClr val="495455"/>
                </a:solidFill>
                <a:latin typeface="Myriad Pro" panose="020B0503030403020204" pitchFamily="34" charset="0"/>
              </a:rPr>
              <a:t>.</a:t>
            </a:r>
          </a:p>
          <a:p>
            <a:endParaRPr lang="en-US" dirty="0">
              <a:solidFill>
                <a:srgbClr val="495455"/>
              </a:solidFill>
              <a:latin typeface="Myriad Pro" panose="020B0503030403020204" pitchFamily="34" charset="0"/>
            </a:endParaRPr>
          </a:p>
          <a:p>
            <a:r>
              <a:rPr lang="en-US" dirty="0" smtClean="0">
                <a:solidFill>
                  <a:srgbClr val="495455"/>
                </a:solidFill>
                <a:latin typeface="Myriad Pro" panose="020B0503030403020204" pitchFamily="34" charset="0"/>
              </a:rPr>
              <a:t>Partner </a:t>
            </a:r>
            <a:r>
              <a:rPr lang="en-US" dirty="0">
                <a:solidFill>
                  <a:srgbClr val="495455"/>
                </a:solidFill>
                <a:latin typeface="Myriad Pro" panose="020B0503030403020204" pitchFamily="34" charset="0"/>
              </a:rPr>
              <a:t>who is type B – Type A person envies type B’s happy-go-lucky personality. However, type A person worries about type B person’s personality</a:t>
            </a:r>
            <a:r>
              <a:rPr lang="en-US" dirty="0" smtClean="0">
                <a:solidFill>
                  <a:srgbClr val="495455"/>
                </a:solidFill>
                <a:latin typeface="Myriad Pro" panose="020B0503030403020204" pitchFamily="34" charset="0"/>
              </a:rPr>
              <a:t>.</a:t>
            </a:r>
          </a:p>
          <a:p>
            <a:endParaRPr lang="en-US" dirty="0">
              <a:solidFill>
                <a:srgbClr val="495455"/>
              </a:solidFill>
              <a:latin typeface="Myriad Pro" panose="020B0503030403020204" pitchFamily="34" charset="0"/>
            </a:endParaRPr>
          </a:p>
          <a:p>
            <a:r>
              <a:rPr lang="en-US" dirty="0" smtClean="0">
                <a:solidFill>
                  <a:srgbClr val="495455"/>
                </a:solidFill>
                <a:latin typeface="Myriad Pro" panose="020B0503030403020204" pitchFamily="34" charset="0"/>
              </a:rPr>
              <a:t>Partner </a:t>
            </a:r>
            <a:r>
              <a:rPr lang="en-US" dirty="0">
                <a:solidFill>
                  <a:srgbClr val="495455"/>
                </a:solidFill>
                <a:latin typeface="Myriad Pro" panose="020B0503030403020204" pitchFamily="34" charset="0"/>
              </a:rPr>
              <a:t>who is type AB – Type AB person is reliable for type A, someone they can turn to for good advice and help. They can have a stable love relationship</a:t>
            </a:r>
            <a:r>
              <a:rPr lang="en-US" dirty="0" smtClean="0">
                <a:solidFill>
                  <a:srgbClr val="495455"/>
                </a:solidFill>
                <a:latin typeface="Myriad Pro" panose="020B0503030403020204" pitchFamily="34" charset="0"/>
              </a:rPr>
              <a:t>.</a:t>
            </a:r>
          </a:p>
          <a:p>
            <a:endParaRPr lang="en-US" dirty="0">
              <a:solidFill>
                <a:srgbClr val="495455"/>
              </a:solidFill>
              <a:latin typeface="Myriad Pro" panose="020B0503030403020204" pitchFamily="34" charset="0"/>
            </a:endParaRPr>
          </a:p>
          <a:p>
            <a:r>
              <a:rPr lang="en-US" dirty="0" smtClean="0">
                <a:solidFill>
                  <a:srgbClr val="495455"/>
                </a:solidFill>
                <a:latin typeface="Myriad Pro" panose="020B0503030403020204" pitchFamily="34" charset="0"/>
              </a:rPr>
              <a:t>Partner </a:t>
            </a:r>
            <a:r>
              <a:rPr lang="en-US" dirty="0">
                <a:solidFill>
                  <a:srgbClr val="495455"/>
                </a:solidFill>
                <a:latin typeface="Myriad Pro" panose="020B0503030403020204" pitchFamily="34" charset="0"/>
              </a:rPr>
              <a:t>who is type O – Type O person is protective of type A. However, if type A talks </a:t>
            </a:r>
            <a:endParaRPr lang="en-US" dirty="0" smtClean="0">
              <a:solidFill>
                <a:srgbClr val="495455"/>
              </a:solidFill>
              <a:latin typeface="Myriad Pro" panose="020B0503030403020204" pitchFamily="34" charset="0"/>
            </a:endParaRPr>
          </a:p>
          <a:p>
            <a:r>
              <a:rPr lang="en-US" dirty="0" smtClean="0">
                <a:solidFill>
                  <a:srgbClr val="495455"/>
                </a:solidFill>
                <a:latin typeface="Myriad Pro" panose="020B0503030403020204" pitchFamily="34" charset="0"/>
              </a:rPr>
              <a:t>about </a:t>
            </a:r>
            <a:r>
              <a:rPr lang="en-US" dirty="0">
                <a:solidFill>
                  <a:srgbClr val="495455"/>
                </a:solidFill>
                <a:latin typeface="Myriad Pro" panose="020B0503030403020204" pitchFamily="34" charset="0"/>
              </a:rPr>
              <a:t>every small thing, the relationship won’t be good.</a:t>
            </a:r>
            <a:endParaRPr lang="en-US" b="0" i="0" dirty="0">
              <a:solidFill>
                <a:srgbClr val="495455"/>
              </a:solidFill>
              <a:effectLst/>
              <a:latin typeface="Myriad Pro" panose="020B0503030403020204" pitchFamily="34" charset="0"/>
            </a:endParaRPr>
          </a:p>
        </p:txBody>
      </p:sp>
      <p:grpSp>
        <p:nvGrpSpPr>
          <p:cNvPr id="5" name="Group 4"/>
          <p:cNvGrpSpPr/>
          <p:nvPr/>
        </p:nvGrpSpPr>
        <p:grpSpPr>
          <a:xfrm>
            <a:off x="4968" y="-52439"/>
            <a:ext cx="12187031" cy="925830"/>
            <a:chOff x="-1" y="0"/>
            <a:chExt cx="12187723" cy="926245"/>
          </a:xfrm>
        </p:grpSpPr>
        <p:sp>
          <p:nvSpPr>
            <p:cNvPr id="6" name="Rectangle 5"/>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9" name="Text Box 2"/>
            <p:cNvSpPr txBox="1">
              <a:spLocks noChangeArrowheads="1"/>
            </p:cNvSpPr>
            <p:nvPr/>
          </p:nvSpPr>
          <p:spPr bwMode="auto">
            <a:xfrm>
              <a:off x="4068498" y="157610"/>
              <a:ext cx="7866390"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900" b="1" dirty="0" smtClean="0">
                  <a:solidFill>
                    <a:srgbClr val="FFFFFF"/>
                  </a:solidFill>
                  <a:effectLst/>
                  <a:latin typeface="Myriad Pro Cond" panose="020B0506030403020204" pitchFamily="34" charset="0"/>
                  <a:ea typeface="Calibri" panose="020F0502020204030204" pitchFamily="34" charset="0"/>
                  <a:cs typeface="Times New Roman" panose="02020603050405020304" pitchFamily="18" charset="0"/>
                </a:rPr>
                <a:t>GENERAL PERSONALITY OF PEOPLE WHO HAVE TYPE “A” BLOOD</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p:txBody>
        </p:sp>
      </p:grpSp>
      <p:pic>
        <p:nvPicPr>
          <p:cNvPr id="10" name="Picture 9"/>
          <p:cNvPicPr>
            <a:picLocks noChangeAspect="1"/>
          </p:cNvPicPr>
          <p:nvPr/>
        </p:nvPicPr>
        <p:blipFill>
          <a:blip r:embed="rId3"/>
          <a:stretch>
            <a:fillRect/>
          </a:stretch>
        </p:blipFill>
        <p:spPr>
          <a:xfrm>
            <a:off x="10100968" y="5767894"/>
            <a:ext cx="1576025" cy="659406"/>
          </a:xfrm>
          <a:prstGeom prst="rect">
            <a:avLst/>
          </a:prstGeom>
        </p:spPr>
      </p:pic>
    </p:spTree>
    <p:extLst>
      <p:ext uri="{BB962C8B-B14F-4D97-AF65-F5344CB8AC3E}">
        <p14:creationId xmlns:p14="http://schemas.microsoft.com/office/powerpoint/2010/main" val="4617840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33772" y="1873729"/>
            <a:ext cx="11105407" cy="461665"/>
          </a:xfrm>
          <a:prstGeom prst="rect">
            <a:avLst/>
          </a:prstGeom>
          <a:noFill/>
        </p:spPr>
        <p:txBody>
          <a:bodyPr wrap="square" rtlCol="0">
            <a:spAutoFit/>
          </a:bodyPr>
          <a:lstStyle/>
          <a:p>
            <a:r>
              <a:rPr lang="en-US" sz="2400" dirty="0" smtClean="0">
                <a:solidFill>
                  <a:srgbClr val="495455"/>
                </a:solidFill>
                <a:latin typeface="Myriad Pro" panose="020B0503030403020204" pitchFamily="34" charset="0"/>
                <a:cs typeface="Arial" panose="020B0604020202020204" pitchFamily="34" charset="0"/>
              </a:rPr>
              <a:t>Cultural significance:  In the US, one of the first questions is:  What do you do?</a:t>
            </a:r>
            <a:endParaRPr lang="en-US" sz="2400" dirty="0">
              <a:solidFill>
                <a:srgbClr val="495455"/>
              </a:solidFill>
              <a:latin typeface="Myriad Pro" panose="020B0503030403020204" pitchFamily="34" charset="0"/>
              <a:cs typeface="Arial" panose="020B0604020202020204" pitchFamily="34" charset="0"/>
            </a:endParaRPr>
          </a:p>
        </p:txBody>
      </p:sp>
      <p:grpSp>
        <p:nvGrpSpPr>
          <p:cNvPr id="8" name="Group 7"/>
          <p:cNvGrpSpPr/>
          <p:nvPr/>
        </p:nvGrpSpPr>
        <p:grpSpPr>
          <a:xfrm>
            <a:off x="4968" y="-52439"/>
            <a:ext cx="12187031" cy="1365850"/>
            <a:chOff x="-1" y="0"/>
            <a:chExt cx="12187723" cy="1366462"/>
          </a:xfrm>
        </p:grpSpPr>
        <p:sp>
          <p:nvSpPr>
            <p:cNvPr id="9" name="Rectangle 8"/>
            <p:cNvSpPr/>
            <p:nvPr/>
          </p:nvSpPr>
          <p:spPr>
            <a:xfrm>
              <a:off x="-1" y="11845"/>
              <a:ext cx="12187723" cy="1146706"/>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Flowchart: Manual Input 7"/>
            <p:cNvSpPr/>
            <p:nvPr/>
          </p:nvSpPr>
          <p:spPr>
            <a:xfrm rot="16200000">
              <a:off x="7058134" y="-3763126"/>
              <a:ext cx="13664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28850" y="270873"/>
              <a:ext cx="1945005" cy="628650"/>
            </a:xfrm>
            <a:prstGeom prst="rect">
              <a:avLst/>
            </a:prstGeom>
            <a:ln>
              <a:noFill/>
            </a:ln>
            <a:extLst>
              <a:ext uri="{53640926-AAD7-44D8-BBD7-CCE9431645EC}">
                <a14:shadowObscured xmlns:a14="http://schemas.microsoft.com/office/drawing/2010/main"/>
              </a:ext>
            </a:extLst>
          </p:spPr>
        </p:pic>
        <p:sp>
          <p:nvSpPr>
            <p:cNvPr id="12" name="Text Box 2"/>
            <p:cNvSpPr txBox="1">
              <a:spLocks noChangeArrowheads="1"/>
            </p:cNvSpPr>
            <p:nvPr/>
          </p:nvSpPr>
          <p:spPr bwMode="auto">
            <a:xfrm>
              <a:off x="4301202" y="149293"/>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100" b="1" dirty="0" smtClean="0">
                  <a:solidFill>
                    <a:srgbClr val="FFFFFF"/>
                  </a:solidFill>
                  <a:effectLst/>
                  <a:latin typeface="Myriad Pro Cond" panose="020B0506030403020204" pitchFamily="34" charset="0"/>
                  <a:ea typeface="Calibri" panose="020F0502020204030204" pitchFamily="34" charset="0"/>
                  <a:cs typeface="Times New Roman" panose="02020603050405020304" pitchFamily="18" charset="0"/>
                </a:rPr>
                <a:t>WHAT DOES ASKING YOUR OCCUPATION HAVE TO DO WITH CUTLURE?</a:t>
              </a:r>
              <a:endParaRPr lang="en-US" sz="3100" dirty="0">
                <a:effectLst/>
                <a:latin typeface="Calibri" panose="020F0502020204030204" pitchFamily="34" charset="0"/>
                <a:ea typeface="Calibri" panose="020F0502020204030204" pitchFamily="34" charset="0"/>
                <a:cs typeface="Times New Roman" panose="02020603050405020304" pitchFamily="18" charset="0"/>
              </a:endParaRPr>
            </a:p>
          </p:txBody>
        </p:sp>
      </p:grpSp>
      <p:pic>
        <p:nvPicPr>
          <p:cNvPr id="13" name="Picture 12"/>
          <p:cNvPicPr>
            <a:picLocks noChangeAspect="1"/>
          </p:cNvPicPr>
          <p:nvPr/>
        </p:nvPicPr>
        <p:blipFill>
          <a:blip r:embed="rId3"/>
          <a:stretch>
            <a:fillRect/>
          </a:stretch>
        </p:blipFill>
        <p:spPr>
          <a:xfrm>
            <a:off x="10100968" y="5767894"/>
            <a:ext cx="1576025" cy="659406"/>
          </a:xfrm>
          <a:prstGeom prst="rect">
            <a:avLst/>
          </a:prstGeom>
        </p:spPr>
      </p:pic>
    </p:spTree>
    <p:extLst>
      <p:ext uri="{BB962C8B-B14F-4D97-AF65-F5344CB8AC3E}">
        <p14:creationId xmlns:p14="http://schemas.microsoft.com/office/powerpoint/2010/main" val="189899791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4057" y="1885868"/>
            <a:ext cx="10844150" cy="2308324"/>
          </a:xfrm>
          <a:prstGeom prst="rect">
            <a:avLst/>
          </a:prstGeom>
          <a:noFill/>
        </p:spPr>
        <p:txBody>
          <a:bodyPr wrap="square" rtlCol="0">
            <a:spAutoFit/>
          </a:bodyPr>
          <a:lstStyle/>
          <a:p>
            <a:r>
              <a:rPr lang="en-US" sz="2400" dirty="0" smtClean="0">
                <a:solidFill>
                  <a:srgbClr val="495455"/>
                </a:solidFill>
                <a:latin typeface="Myriad Pro" panose="020B0503030403020204" pitchFamily="34" charset="0"/>
                <a:cs typeface="Arial" panose="020B0604020202020204" pitchFamily="34" charset="0"/>
              </a:rPr>
              <a:t>__ First name</a:t>
            </a:r>
          </a:p>
          <a:p>
            <a:endParaRPr lang="en-US" sz="2400" dirty="0" smtClean="0">
              <a:solidFill>
                <a:srgbClr val="495455"/>
              </a:solidFill>
              <a:latin typeface="Myriad Pro" panose="020B0503030403020204" pitchFamily="34" charset="0"/>
              <a:cs typeface="Arial" panose="020B0604020202020204" pitchFamily="34" charset="0"/>
            </a:endParaRPr>
          </a:p>
          <a:p>
            <a:r>
              <a:rPr lang="en-US" sz="2400" dirty="0" smtClean="0">
                <a:solidFill>
                  <a:srgbClr val="495455"/>
                </a:solidFill>
                <a:latin typeface="Myriad Pro" panose="020B0503030403020204" pitchFamily="34" charset="0"/>
                <a:cs typeface="Arial" panose="020B0604020202020204" pitchFamily="34" charset="0"/>
              </a:rPr>
              <a:t>__ First and last name</a:t>
            </a:r>
          </a:p>
          <a:p>
            <a:endParaRPr lang="en-US" sz="2400" dirty="0" smtClean="0">
              <a:solidFill>
                <a:srgbClr val="495455"/>
              </a:solidFill>
              <a:latin typeface="Myriad Pro" panose="020B0503030403020204" pitchFamily="34" charset="0"/>
              <a:cs typeface="Arial" panose="020B0604020202020204" pitchFamily="34" charset="0"/>
            </a:endParaRPr>
          </a:p>
          <a:p>
            <a:r>
              <a:rPr lang="en-US" sz="2400" dirty="0" smtClean="0">
                <a:solidFill>
                  <a:srgbClr val="495455"/>
                </a:solidFill>
                <a:latin typeface="Myriad Pro" panose="020B0503030403020204" pitchFamily="34" charset="0"/>
                <a:cs typeface="Arial" panose="020B0604020202020204" pitchFamily="34" charset="0"/>
              </a:rPr>
              <a:t>__ Title and last name</a:t>
            </a:r>
          </a:p>
          <a:p>
            <a:endParaRPr lang="en-US" sz="2400" dirty="0">
              <a:solidFill>
                <a:srgbClr val="495455"/>
              </a:solidFill>
              <a:latin typeface="Myriad Pro" panose="020B0503030403020204" pitchFamily="34" charset="0"/>
              <a:cs typeface="Arial" panose="020B0604020202020204" pitchFamily="34" charset="0"/>
            </a:endParaRPr>
          </a:p>
        </p:txBody>
      </p:sp>
      <p:grpSp>
        <p:nvGrpSpPr>
          <p:cNvPr id="8" name="Group 7"/>
          <p:cNvGrpSpPr/>
          <p:nvPr/>
        </p:nvGrpSpPr>
        <p:grpSpPr>
          <a:xfrm>
            <a:off x="4968" y="-52439"/>
            <a:ext cx="12187031" cy="925830"/>
            <a:chOff x="-1" y="0"/>
            <a:chExt cx="12187723" cy="926245"/>
          </a:xfrm>
        </p:grpSpPr>
        <p:sp>
          <p:nvSpPr>
            <p:cNvPr id="9" name="Rectangle 8"/>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2"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100" b="1" dirty="0" smtClean="0">
                  <a:solidFill>
                    <a:srgbClr val="FFFFFF"/>
                  </a:solidFill>
                  <a:effectLst/>
                  <a:latin typeface="Myriad Pro Cond" panose="020B0506030403020204" pitchFamily="34" charset="0"/>
                  <a:ea typeface="Calibri" panose="020F0502020204030204" pitchFamily="34" charset="0"/>
                  <a:cs typeface="Times New Roman" panose="02020603050405020304" pitchFamily="18" charset="0"/>
                </a:rPr>
                <a:t>WHAT DID YOU GIVE FOR YOUR SUPERVISOR’S NAME?</a:t>
              </a:r>
              <a:endParaRPr lang="en-US" sz="3100" dirty="0">
                <a:effectLst/>
                <a:latin typeface="Calibri" panose="020F0502020204030204" pitchFamily="34" charset="0"/>
                <a:ea typeface="Calibri" panose="020F0502020204030204" pitchFamily="34" charset="0"/>
                <a:cs typeface="Times New Roman" panose="02020603050405020304" pitchFamily="18" charset="0"/>
              </a:endParaRPr>
            </a:p>
          </p:txBody>
        </p:sp>
      </p:grpSp>
      <p:pic>
        <p:nvPicPr>
          <p:cNvPr id="13" name="Picture 12"/>
          <p:cNvPicPr>
            <a:picLocks noChangeAspect="1"/>
          </p:cNvPicPr>
          <p:nvPr/>
        </p:nvPicPr>
        <p:blipFill>
          <a:blip r:embed="rId3"/>
          <a:stretch>
            <a:fillRect/>
          </a:stretch>
        </p:blipFill>
        <p:spPr>
          <a:xfrm>
            <a:off x="10100968" y="5767894"/>
            <a:ext cx="1576025" cy="659406"/>
          </a:xfrm>
          <a:prstGeom prst="rect">
            <a:avLst/>
          </a:prstGeom>
        </p:spPr>
      </p:pic>
    </p:spTree>
    <p:extLst>
      <p:ext uri="{BB962C8B-B14F-4D97-AF65-F5344CB8AC3E}">
        <p14:creationId xmlns:p14="http://schemas.microsoft.com/office/powerpoint/2010/main" val="30186028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5121" y="1542992"/>
            <a:ext cx="9012382" cy="4351338"/>
          </a:xfrm>
        </p:spPr>
        <p:txBody>
          <a:bodyPr>
            <a:normAutofit/>
          </a:bodyPr>
          <a:lstStyle/>
          <a:p>
            <a:pPr marL="0" indent="0">
              <a:buNone/>
            </a:pPr>
            <a:r>
              <a:rPr lang="en-US" sz="1600" dirty="0" smtClean="0">
                <a:solidFill>
                  <a:srgbClr val="495455"/>
                </a:solidFill>
                <a:latin typeface="Myriad Pro" panose="020B0503030403020204" pitchFamily="34" charset="0"/>
              </a:rPr>
              <a:t>Activity to be completed after filling out the form in class: </a:t>
            </a:r>
          </a:p>
          <a:p>
            <a:pPr marL="0" indent="0">
              <a:buNone/>
            </a:pPr>
            <a:endParaRPr lang="en-US" sz="1600" dirty="0" smtClean="0">
              <a:solidFill>
                <a:srgbClr val="495455"/>
              </a:solidFill>
              <a:latin typeface="Myriad Pro" panose="020B0503030403020204" pitchFamily="34" charset="0"/>
            </a:endParaRPr>
          </a:p>
          <a:p>
            <a:pPr marL="0" indent="0">
              <a:buNone/>
            </a:pPr>
            <a:r>
              <a:rPr lang="en-US" sz="2400" dirty="0" smtClean="0">
                <a:solidFill>
                  <a:srgbClr val="495455"/>
                </a:solidFill>
                <a:latin typeface="Myriad Pro" panose="020B0503030403020204" pitchFamily="34" charset="0"/>
              </a:rPr>
              <a:t>What did you learn about your own culture by filling out the form?</a:t>
            </a:r>
          </a:p>
          <a:p>
            <a:pPr marL="0" indent="0">
              <a:buNone/>
            </a:pPr>
            <a:endParaRPr lang="en-US" sz="2400" dirty="0" smtClean="0">
              <a:solidFill>
                <a:srgbClr val="495455"/>
              </a:solidFill>
              <a:latin typeface="Myriad Pro" panose="020B0503030403020204" pitchFamily="34" charset="0"/>
            </a:endParaRPr>
          </a:p>
          <a:p>
            <a:pPr marL="0" indent="0">
              <a:buNone/>
            </a:pPr>
            <a:endParaRPr lang="en-US" sz="2400" dirty="0" smtClean="0">
              <a:solidFill>
                <a:srgbClr val="495455"/>
              </a:solidFill>
              <a:latin typeface="Myriad Pro" panose="020B0503030403020204" pitchFamily="34" charset="0"/>
            </a:endParaRPr>
          </a:p>
          <a:p>
            <a:pPr marL="0" indent="0">
              <a:buNone/>
            </a:pPr>
            <a:r>
              <a:rPr lang="en-US" sz="2400" dirty="0" smtClean="0">
                <a:solidFill>
                  <a:srgbClr val="495455"/>
                </a:solidFill>
                <a:latin typeface="Myriad Pro" panose="020B0503030403020204" pitchFamily="34" charset="0"/>
              </a:rPr>
              <a:t>What did you learn about others’ cultures by filling out the form?</a:t>
            </a:r>
          </a:p>
          <a:p>
            <a:pPr marL="0" indent="0">
              <a:buNone/>
            </a:pPr>
            <a:endParaRPr lang="en-US" sz="2400" dirty="0" smtClean="0">
              <a:solidFill>
                <a:srgbClr val="495455"/>
              </a:solidFill>
              <a:latin typeface="Myriad Pro" panose="020B0503030403020204" pitchFamily="34" charset="0"/>
            </a:endParaRPr>
          </a:p>
          <a:p>
            <a:pPr marL="0" indent="0">
              <a:buNone/>
            </a:pPr>
            <a:endParaRPr lang="en-US" sz="2400" dirty="0" smtClean="0">
              <a:solidFill>
                <a:srgbClr val="495455"/>
              </a:solidFill>
              <a:latin typeface="Myriad Pro" panose="020B0503030403020204" pitchFamily="34" charset="0"/>
            </a:endParaRPr>
          </a:p>
          <a:p>
            <a:pPr marL="0" indent="0">
              <a:buNone/>
            </a:pPr>
            <a:r>
              <a:rPr lang="en-US" sz="2400" dirty="0" smtClean="0">
                <a:solidFill>
                  <a:srgbClr val="495455"/>
                </a:solidFill>
                <a:latin typeface="Myriad Pro" panose="020B0503030403020204" pitchFamily="34" charset="0"/>
              </a:rPr>
              <a:t>How might your answers have been different on the form if you came from another culture?</a:t>
            </a:r>
            <a:endParaRPr lang="en-US" sz="2400" dirty="0">
              <a:solidFill>
                <a:srgbClr val="495455"/>
              </a:solidFill>
              <a:latin typeface="Myriad Pro" panose="020B0503030403020204" pitchFamily="34" charset="0"/>
            </a:endParaRPr>
          </a:p>
        </p:txBody>
      </p:sp>
      <p:grpSp>
        <p:nvGrpSpPr>
          <p:cNvPr id="6" name="Group 5"/>
          <p:cNvGrpSpPr/>
          <p:nvPr/>
        </p:nvGrpSpPr>
        <p:grpSpPr>
          <a:xfrm>
            <a:off x="-3345"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b="1" dirty="0" smtClean="0">
                  <a:solidFill>
                    <a:srgbClr val="FFFFFF"/>
                  </a:solidFill>
                  <a:effectLst/>
                  <a:latin typeface="Myriad Pro Cond" panose="020B0506030403020204" pitchFamily="34" charset="0"/>
                  <a:ea typeface="Calibri" panose="020F0502020204030204" pitchFamily="34" charset="0"/>
                  <a:cs typeface="Times New Roman" panose="02020603050405020304" pitchFamily="18" charset="0"/>
                </a:rPr>
                <a:t>SMALL GROUP DEBRIEF</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grpSp>
      <p:pic>
        <p:nvPicPr>
          <p:cNvPr id="11" name="Picture 10"/>
          <p:cNvPicPr>
            <a:picLocks noChangeAspect="1"/>
          </p:cNvPicPr>
          <p:nvPr/>
        </p:nvPicPr>
        <p:blipFill>
          <a:blip r:embed="rId3"/>
          <a:stretch>
            <a:fillRect/>
          </a:stretch>
        </p:blipFill>
        <p:spPr>
          <a:xfrm>
            <a:off x="10100968" y="5767894"/>
            <a:ext cx="1576025" cy="659406"/>
          </a:xfrm>
          <a:prstGeom prst="rect">
            <a:avLst/>
          </a:prstGeom>
        </p:spPr>
      </p:pic>
    </p:spTree>
    <p:extLst>
      <p:ext uri="{BB962C8B-B14F-4D97-AF65-F5344CB8AC3E}">
        <p14:creationId xmlns:p14="http://schemas.microsoft.com/office/powerpoint/2010/main" val="177348894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65740" y="1188588"/>
            <a:ext cx="9151838" cy="4524315"/>
          </a:xfrm>
          <a:prstGeom prst="rect">
            <a:avLst/>
          </a:prstGeom>
          <a:noFill/>
        </p:spPr>
        <p:txBody>
          <a:bodyPr wrap="square" rtlCol="0">
            <a:spAutoFit/>
          </a:bodyPr>
          <a:lstStyle/>
          <a:p>
            <a:r>
              <a:rPr lang="en-US" sz="1600" dirty="0" smtClean="0">
                <a:solidFill>
                  <a:srgbClr val="495455"/>
                </a:solidFill>
                <a:latin typeface="Myriad Pro" panose="020B0503030403020204" pitchFamily="34" charset="0"/>
                <a:cs typeface="Arial" panose="020B0604020202020204" pitchFamily="34" charset="0"/>
              </a:rPr>
              <a:t>Lanier (2000)  tells the following story:</a:t>
            </a:r>
          </a:p>
          <a:p>
            <a:endParaRPr lang="en-US" sz="1600" dirty="0" smtClean="0">
              <a:solidFill>
                <a:srgbClr val="495455"/>
              </a:solidFill>
              <a:latin typeface="Myriad Pro" panose="020B0503030403020204" pitchFamily="34" charset="0"/>
              <a:cs typeface="Arial" panose="020B0604020202020204" pitchFamily="34" charset="0"/>
            </a:endParaRPr>
          </a:p>
          <a:p>
            <a:r>
              <a:rPr lang="en-US" sz="1600" dirty="0" smtClean="0">
                <a:solidFill>
                  <a:srgbClr val="495455"/>
                </a:solidFill>
                <a:latin typeface="Myriad Pro" panose="020B0503030403020204" pitchFamily="34" charset="0"/>
                <a:cs typeface="Arial" panose="020B0604020202020204" pitchFamily="34" charset="0"/>
              </a:rPr>
              <a:t>“I was walking in my neighborhood in Amsterdam one afternoon when some young teenage Arab boys started following me and making lewd remarks in Arabic, trying out their ability to be cool with someone who was unsuspecting.  To </a:t>
            </a:r>
            <a:r>
              <a:rPr lang="en-US" sz="1600" dirty="0">
                <a:solidFill>
                  <a:srgbClr val="495455"/>
                </a:solidFill>
                <a:latin typeface="Myriad Pro" panose="020B0503030403020204" pitchFamily="34" charset="0"/>
                <a:cs typeface="Arial" panose="020B0604020202020204" pitchFamily="34" charset="0"/>
              </a:rPr>
              <a:t>t</a:t>
            </a:r>
            <a:r>
              <a:rPr lang="en-US" sz="1600" dirty="0" smtClean="0">
                <a:solidFill>
                  <a:srgbClr val="495455"/>
                </a:solidFill>
                <a:latin typeface="Myriad Pro" panose="020B0503030403020204" pitchFamily="34" charset="0"/>
                <a:cs typeface="Arial" panose="020B0604020202020204" pitchFamily="34" charset="0"/>
              </a:rPr>
              <a:t>heir surprise, I turned around and confronted them, “What is your family name?’  I asked.</a:t>
            </a:r>
          </a:p>
          <a:p>
            <a:endParaRPr lang="en-US" sz="1600" dirty="0">
              <a:solidFill>
                <a:srgbClr val="495455"/>
              </a:solidFill>
              <a:latin typeface="Myriad Pro" panose="020B0503030403020204" pitchFamily="34" charset="0"/>
              <a:cs typeface="Arial" panose="020B0604020202020204" pitchFamily="34" charset="0"/>
            </a:endParaRPr>
          </a:p>
          <a:p>
            <a:r>
              <a:rPr lang="en-US" sz="1600" dirty="0" smtClean="0">
                <a:solidFill>
                  <a:srgbClr val="495455"/>
                </a:solidFill>
                <a:latin typeface="Myriad Pro" panose="020B0503030403020204" pitchFamily="34" charset="0"/>
                <a:cs typeface="Arial" panose="020B0604020202020204" pitchFamily="34" charset="0"/>
              </a:rPr>
              <a:t>“Shocked that I understood what they were saying, they asked, ‘Why do you want to know?’</a:t>
            </a:r>
          </a:p>
          <a:p>
            <a:endParaRPr lang="en-US" sz="1600" dirty="0">
              <a:solidFill>
                <a:srgbClr val="495455"/>
              </a:solidFill>
              <a:latin typeface="Myriad Pro" panose="020B0503030403020204" pitchFamily="34" charset="0"/>
              <a:cs typeface="Arial" panose="020B0604020202020204" pitchFamily="34" charset="0"/>
            </a:endParaRPr>
          </a:p>
          <a:p>
            <a:r>
              <a:rPr lang="en-US" sz="1600" dirty="0" smtClean="0">
                <a:solidFill>
                  <a:srgbClr val="495455"/>
                </a:solidFill>
                <a:latin typeface="Myriad Pro" panose="020B0503030403020204" pitchFamily="34" charset="0"/>
                <a:cs typeface="Arial" panose="020B0604020202020204" pitchFamily="34" charset="0"/>
              </a:rPr>
              <a:t>“I said, ‘I want to know which families you boys belong to so I can tell your fathers how you are behaving in public.  When they hear how you are shaming the family by your behavior, they will give you the discipline you need.’</a:t>
            </a:r>
          </a:p>
          <a:p>
            <a:endParaRPr lang="en-US" sz="1600" dirty="0">
              <a:solidFill>
                <a:srgbClr val="495455"/>
              </a:solidFill>
              <a:latin typeface="Myriad Pro" panose="020B0503030403020204" pitchFamily="34" charset="0"/>
              <a:cs typeface="Arial" panose="020B0604020202020204" pitchFamily="34" charset="0"/>
            </a:endParaRPr>
          </a:p>
          <a:p>
            <a:r>
              <a:rPr lang="en-US" sz="1600" dirty="0" smtClean="0">
                <a:solidFill>
                  <a:srgbClr val="495455"/>
                </a:solidFill>
                <a:latin typeface="Myriad Pro" panose="020B0503030403020204" pitchFamily="34" charset="0"/>
                <a:cs typeface="Arial" panose="020B0604020202020204" pitchFamily="34" charset="0"/>
              </a:rPr>
              <a:t>“’No! No!’ they pleaded.  ‘Don’t tell our parents.  We were just joking around and didn’t mean any disrespect.  We’re sorry.’  And they scampered away.</a:t>
            </a:r>
          </a:p>
          <a:p>
            <a:endParaRPr lang="en-US" sz="1600" dirty="0">
              <a:solidFill>
                <a:srgbClr val="495455"/>
              </a:solidFill>
              <a:latin typeface="Myriad Pro" panose="020B0503030403020204" pitchFamily="34" charset="0"/>
              <a:cs typeface="Arial" panose="020B0604020202020204" pitchFamily="34" charset="0"/>
            </a:endParaRPr>
          </a:p>
          <a:p>
            <a:r>
              <a:rPr lang="en-US" sz="1600" dirty="0" smtClean="0">
                <a:solidFill>
                  <a:srgbClr val="495455"/>
                </a:solidFill>
                <a:latin typeface="Myriad Pro" panose="020B0503030403020204" pitchFamily="34" charset="0"/>
                <a:cs typeface="Arial" panose="020B0604020202020204" pitchFamily="34" charset="0"/>
              </a:rPr>
              <a:t>“I had guessed right, knowing they were from an Arab culture, the group identity was probably strong.  That meant that the actions of the individual reflected on the family, the tribe and even the village…”</a:t>
            </a:r>
          </a:p>
        </p:txBody>
      </p:sp>
      <p:sp>
        <p:nvSpPr>
          <p:cNvPr id="7" name="TextBox 6"/>
          <p:cNvSpPr txBox="1"/>
          <p:nvPr/>
        </p:nvSpPr>
        <p:spPr>
          <a:xfrm>
            <a:off x="565740" y="6097597"/>
            <a:ext cx="11996202" cy="307777"/>
          </a:xfrm>
          <a:prstGeom prst="rect">
            <a:avLst/>
          </a:prstGeom>
          <a:noFill/>
        </p:spPr>
        <p:txBody>
          <a:bodyPr wrap="square" rtlCol="0">
            <a:spAutoFit/>
          </a:bodyPr>
          <a:lstStyle/>
          <a:p>
            <a:r>
              <a:rPr lang="en-US" sz="1400" dirty="0" smtClean="0">
                <a:solidFill>
                  <a:srgbClr val="495455"/>
                </a:solidFill>
                <a:latin typeface="Myriad Pro" panose="020B0503030403020204" pitchFamily="34" charset="0"/>
              </a:rPr>
              <a:t>Lanier, S.  (2000).  </a:t>
            </a:r>
            <a:r>
              <a:rPr lang="en-US" sz="1400" i="1" dirty="0" smtClean="0">
                <a:solidFill>
                  <a:srgbClr val="495455"/>
                </a:solidFill>
                <a:latin typeface="Myriad Pro" panose="020B0503030403020204" pitchFamily="34" charset="0"/>
              </a:rPr>
              <a:t>Foreign to Familiar</a:t>
            </a:r>
            <a:r>
              <a:rPr lang="en-US" sz="1400" dirty="0" smtClean="0">
                <a:solidFill>
                  <a:srgbClr val="495455"/>
                </a:solidFill>
                <a:latin typeface="Myriad Pro" panose="020B0503030403020204" pitchFamily="34" charset="0"/>
              </a:rPr>
              <a:t>.  Hagerstown, MD:  McDougal Publishing.  </a:t>
            </a:r>
            <a:endParaRPr lang="en-US" sz="1400" dirty="0">
              <a:solidFill>
                <a:srgbClr val="495455"/>
              </a:solidFill>
              <a:latin typeface="Myriad Pro" panose="020B0503030403020204" pitchFamily="34" charset="0"/>
            </a:endParaRPr>
          </a:p>
        </p:txBody>
      </p:sp>
      <p:grpSp>
        <p:nvGrpSpPr>
          <p:cNvPr id="8" name="Group 7"/>
          <p:cNvGrpSpPr/>
          <p:nvPr/>
        </p:nvGrpSpPr>
        <p:grpSpPr>
          <a:xfrm>
            <a:off x="4968" y="-52439"/>
            <a:ext cx="12187031" cy="925830"/>
            <a:chOff x="-1" y="0"/>
            <a:chExt cx="12187723" cy="926245"/>
          </a:xfrm>
        </p:grpSpPr>
        <p:sp>
          <p:nvSpPr>
            <p:cNvPr id="9" name="Rectangle 8"/>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2" name="Text Box 2"/>
            <p:cNvSpPr txBox="1">
              <a:spLocks noChangeArrowheads="1"/>
            </p:cNvSpPr>
            <p:nvPr/>
          </p:nvSpPr>
          <p:spPr bwMode="auto">
            <a:xfrm>
              <a:off x="4176570" y="157610"/>
              <a:ext cx="7758318"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100" b="1" dirty="0" smtClean="0">
                  <a:solidFill>
                    <a:srgbClr val="FFFFFF"/>
                  </a:solidFill>
                  <a:effectLst/>
                  <a:latin typeface="Myriad Pro Cond" panose="020B0506030403020204" pitchFamily="34" charset="0"/>
                  <a:ea typeface="Calibri" panose="020F0502020204030204" pitchFamily="34" charset="0"/>
                  <a:cs typeface="Times New Roman" panose="02020603050405020304" pitchFamily="18" charset="0"/>
                </a:rPr>
                <a:t>WHAT IS THE IMPORTANCE OF FAMILY NAME TO CULTURE?</a:t>
              </a:r>
              <a:endParaRPr lang="en-US" sz="3100" dirty="0">
                <a:effectLst/>
                <a:latin typeface="Calibri" panose="020F0502020204030204" pitchFamily="34" charset="0"/>
                <a:ea typeface="Calibri" panose="020F0502020204030204" pitchFamily="34" charset="0"/>
                <a:cs typeface="Times New Roman" panose="02020603050405020304" pitchFamily="18" charset="0"/>
              </a:endParaRPr>
            </a:p>
          </p:txBody>
        </p:sp>
      </p:grpSp>
      <p:pic>
        <p:nvPicPr>
          <p:cNvPr id="13" name="Picture 12"/>
          <p:cNvPicPr>
            <a:picLocks noChangeAspect="1"/>
          </p:cNvPicPr>
          <p:nvPr/>
        </p:nvPicPr>
        <p:blipFill>
          <a:blip r:embed="rId3"/>
          <a:stretch>
            <a:fillRect/>
          </a:stretch>
        </p:blipFill>
        <p:spPr>
          <a:xfrm>
            <a:off x="10100968" y="5767894"/>
            <a:ext cx="1576025" cy="659406"/>
          </a:xfrm>
          <a:prstGeom prst="rect">
            <a:avLst/>
          </a:prstGeom>
        </p:spPr>
      </p:pic>
    </p:spTree>
    <p:extLst>
      <p:ext uri="{BB962C8B-B14F-4D97-AF65-F5344CB8AC3E}">
        <p14:creationId xmlns:p14="http://schemas.microsoft.com/office/powerpoint/2010/main" val="342625939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63549" y="1587173"/>
            <a:ext cx="9665784" cy="1938992"/>
          </a:xfrm>
          <a:prstGeom prst="rect">
            <a:avLst/>
          </a:prstGeom>
          <a:noFill/>
        </p:spPr>
        <p:txBody>
          <a:bodyPr wrap="square" rtlCol="0">
            <a:spAutoFit/>
          </a:bodyPr>
          <a:lstStyle/>
          <a:p>
            <a:r>
              <a:rPr lang="en-US" sz="2400" dirty="0" smtClean="0">
                <a:solidFill>
                  <a:srgbClr val="495455"/>
                </a:solidFill>
                <a:latin typeface="Myriad Pro" panose="020B0503030403020204" pitchFamily="34" charset="0"/>
                <a:cs typeface="Arial" panose="020B0604020202020204" pitchFamily="34" charset="0"/>
              </a:rPr>
              <a:t>In individualist cultures…people are moving more often, so what is the meaning of hometown?</a:t>
            </a:r>
          </a:p>
          <a:p>
            <a:endParaRPr lang="en-US" sz="2400" dirty="0">
              <a:solidFill>
                <a:srgbClr val="495455"/>
              </a:solidFill>
              <a:latin typeface="Myriad Pro" panose="020B0503030403020204" pitchFamily="34" charset="0"/>
              <a:cs typeface="Arial" panose="020B0604020202020204" pitchFamily="34" charset="0"/>
            </a:endParaRPr>
          </a:p>
          <a:p>
            <a:endParaRPr lang="en-US" sz="2400" dirty="0" smtClean="0">
              <a:solidFill>
                <a:srgbClr val="495455"/>
              </a:solidFill>
              <a:latin typeface="Myriad Pro" panose="020B0503030403020204" pitchFamily="34" charset="0"/>
              <a:cs typeface="Arial" panose="020B0604020202020204" pitchFamily="34" charset="0"/>
            </a:endParaRPr>
          </a:p>
          <a:p>
            <a:r>
              <a:rPr lang="en-US" sz="2400" dirty="0" smtClean="0">
                <a:solidFill>
                  <a:srgbClr val="495455"/>
                </a:solidFill>
                <a:latin typeface="Myriad Pro" panose="020B0503030403020204" pitchFamily="34" charset="0"/>
                <a:cs typeface="Arial" panose="020B0604020202020204" pitchFamily="34" charset="0"/>
              </a:rPr>
              <a:t>What does hometown mean to third culture kids?</a:t>
            </a:r>
          </a:p>
        </p:txBody>
      </p:sp>
      <p:grpSp>
        <p:nvGrpSpPr>
          <p:cNvPr id="7" name="Group 6"/>
          <p:cNvGrpSpPr/>
          <p:nvPr/>
        </p:nvGrpSpPr>
        <p:grpSpPr>
          <a:xfrm>
            <a:off x="4968" y="-52439"/>
            <a:ext cx="12187031" cy="925830"/>
            <a:chOff x="-1" y="0"/>
            <a:chExt cx="12187723" cy="926245"/>
          </a:xfrm>
        </p:grpSpPr>
        <p:sp>
          <p:nvSpPr>
            <p:cNvPr id="8" name="Rectangle 7"/>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1"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100" b="1" dirty="0" smtClean="0">
                  <a:solidFill>
                    <a:srgbClr val="FFFFFF"/>
                  </a:solidFill>
                  <a:effectLst/>
                  <a:latin typeface="Myriad Pro Cond" panose="020B0506030403020204" pitchFamily="34" charset="0"/>
                  <a:ea typeface="Calibri" panose="020F0502020204030204" pitchFamily="34" charset="0"/>
                  <a:cs typeface="Times New Roman" panose="02020603050405020304" pitchFamily="18" charset="0"/>
                </a:rPr>
                <a:t>WHAT IS THE IMPORTANCE OF HOMETOWN TO CULTURE?</a:t>
              </a:r>
              <a:endParaRPr lang="en-US" sz="3100" dirty="0">
                <a:effectLst/>
                <a:latin typeface="Calibri" panose="020F0502020204030204" pitchFamily="34" charset="0"/>
                <a:ea typeface="Calibri" panose="020F0502020204030204" pitchFamily="34" charset="0"/>
                <a:cs typeface="Times New Roman" panose="02020603050405020304" pitchFamily="18" charset="0"/>
              </a:endParaRPr>
            </a:p>
          </p:txBody>
        </p:sp>
      </p:grpSp>
      <p:pic>
        <p:nvPicPr>
          <p:cNvPr id="12" name="Picture 11"/>
          <p:cNvPicPr>
            <a:picLocks noChangeAspect="1"/>
          </p:cNvPicPr>
          <p:nvPr/>
        </p:nvPicPr>
        <p:blipFill>
          <a:blip r:embed="rId3"/>
          <a:stretch>
            <a:fillRect/>
          </a:stretch>
        </p:blipFill>
        <p:spPr>
          <a:xfrm>
            <a:off x="10100968" y="5767894"/>
            <a:ext cx="1576025" cy="659406"/>
          </a:xfrm>
          <a:prstGeom prst="rect">
            <a:avLst/>
          </a:prstGeom>
        </p:spPr>
      </p:pic>
    </p:spTree>
    <p:extLst>
      <p:ext uri="{BB962C8B-B14F-4D97-AF65-F5344CB8AC3E}">
        <p14:creationId xmlns:p14="http://schemas.microsoft.com/office/powerpoint/2010/main" val="36829722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9492" y="1729172"/>
            <a:ext cx="10840852" cy="830997"/>
          </a:xfrm>
          <a:prstGeom prst="rect">
            <a:avLst/>
          </a:prstGeom>
          <a:noFill/>
        </p:spPr>
        <p:txBody>
          <a:bodyPr wrap="square" rtlCol="0">
            <a:spAutoFit/>
          </a:bodyPr>
          <a:lstStyle/>
          <a:p>
            <a:r>
              <a:rPr lang="en-US" sz="2400" dirty="0" smtClean="0">
                <a:latin typeface="Myriad Pro" panose="020B0503030403020204" pitchFamily="34" charset="0"/>
                <a:cs typeface="Arial" panose="020B0604020202020204" pitchFamily="34" charset="0"/>
              </a:rPr>
              <a:t>Cultural significance:  We not only live somewhere where we have shoes, we live in a place where we more than likely own more than one pair.</a:t>
            </a:r>
            <a:endParaRPr lang="en-US" sz="2400" dirty="0">
              <a:latin typeface="Myriad Pro" panose="020B0503030403020204" pitchFamily="34" charset="0"/>
              <a:cs typeface="Arial" panose="020B0604020202020204" pitchFamily="34" charset="0"/>
            </a:endParaRPr>
          </a:p>
        </p:txBody>
      </p:sp>
      <p:grpSp>
        <p:nvGrpSpPr>
          <p:cNvPr id="7" name="Group 6"/>
          <p:cNvGrpSpPr/>
          <p:nvPr/>
        </p:nvGrpSpPr>
        <p:grpSpPr>
          <a:xfrm>
            <a:off x="4968" y="-52439"/>
            <a:ext cx="12187031" cy="925830"/>
            <a:chOff x="-1" y="0"/>
            <a:chExt cx="12187723" cy="926245"/>
          </a:xfrm>
        </p:grpSpPr>
        <p:sp>
          <p:nvSpPr>
            <p:cNvPr id="8" name="Rectangle 7"/>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1" name="Text Box 2"/>
            <p:cNvSpPr txBox="1">
              <a:spLocks noChangeArrowheads="1"/>
            </p:cNvSpPr>
            <p:nvPr/>
          </p:nvSpPr>
          <p:spPr bwMode="auto">
            <a:xfrm>
              <a:off x="4093438" y="174243"/>
              <a:ext cx="8005611"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900" b="1" dirty="0" smtClean="0">
                  <a:solidFill>
                    <a:srgbClr val="FFFFFF"/>
                  </a:solidFill>
                  <a:effectLst/>
                  <a:latin typeface="Myriad Pro Cond" panose="020B0506030403020204" pitchFamily="34" charset="0"/>
                  <a:ea typeface="Calibri" panose="020F0502020204030204" pitchFamily="34" charset="0"/>
                  <a:cs typeface="Times New Roman" panose="02020603050405020304" pitchFamily="18" charset="0"/>
                </a:rPr>
                <a:t>WHAT DOES YOUR FAVORITE SHOE HAVE TO DO WITH CULTURE?</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p:txBody>
        </p:sp>
      </p:grpSp>
      <p:pic>
        <p:nvPicPr>
          <p:cNvPr id="12" name="Picture 11"/>
          <p:cNvPicPr>
            <a:picLocks noChangeAspect="1"/>
          </p:cNvPicPr>
          <p:nvPr/>
        </p:nvPicPr>
        <p:blipFill>
          <a:blip r:embed="rId3"/>
          <a:stretch>
            <a:fillRect/>
          </a:stretch>
        </p:blipFill>
        <p:spPr>
          <a:xfrm>
            <a:off x="10100968" y="5767894"/>
            <a:ext cx="1576025" cy="659406"/>
          </a:xfrm>
          <a:prstGeom prst="rect">
            <a:avLst/>
          </a:prstGeom>
        </p:spPr>
      </p:pic>
    </p:spTree>
    <p:extLst>
      <p:ext uri="{BB962C8B-B14F-4D97-AF65-F5344CB8AC3E}">
        <p14:creationId xmlns:p14="http://schemas.microsoft.com/office/powerpoint/2010/main" val="6704679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08451" y="1515508"/>
            <a:ext cx="11762509" cy="461665"/>
          </a:xfrm>
          <a:prstGeom prst="rect">
            <a:avLst/>
          </a:prstGeom>
          <a:noFill/>
        </p:spPr>
        <p:txBody>
          <a:bodyPr wrap="square" rtlCol="0">
            <a:spAutoFit/>
          </a:bodyPr>
          <a:lstStyle/>
          <a:p>
            <a:r>
              <a:rPr lang="en-US" sz="2400" dirty="0" smtClean="0">
                <a:solidFill>
                  <a:srgbClr val="495455"/>
                </a:solidFill>
                <a:latin typeface="Myriad Pro" panose="020B0503030403020204" pitchFamily="34" charset="0"/>
                <a:cs typeface="Arial" panose="020B0604020202020204" pitchFamily="34" charset="0"/>
              </a:rPr>
              <a:t>Cultural significance:  How far out can you name your lineage?</a:t>
            </a:r>
            <a:endParaRPr lang="en-US" sz="2400" dirty="0">
              <a:solidFill>
                <a:srgbClr val="495455"/>
              </a:solidFill>
              <a:latin typeface="Myriad Pro" panose="020B0503030403020204" pitchFamily="34" charset="0"/>
              <a:cs typeface="Arial" panose="020B0604020202020204" pitchFamily="34" charset="0"/>
            </a:endParaRPr>
          </a:p>
        </p:txBody>
      </p:sp>
      <p:grpSp>
        <p:nvGrpSpPr>
          <p:cNvPr id="8" name="Group 7"/>
          <p:cNvGrpSpPr/>
          <p:nvPr/>
        </p:nvGrpSpPr>
        <p:grpSpPr>
          <a:xfrm>
            <a:off x="4968" y="-52439"/>
            <a:ext cx="12187031" cy="925830"/>
            <a:chOff x="-1" y="0"/>
            <a:chExt cx="12187723" cy="926245"/>
          </a:xfrm>
        </p:grpSpPr>
        <p:sp>
          <p:nvSpPr>
            <p:cNvPr id="9" name="Rectangle 8"/>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2"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100" b="1" dirty="0" smtClean="0">
                  <a:solidFill>
                    <a:srgbClr val="FFFFFF"/>
                  </a:solidFill>
                  <a:effectLst/>
                  <a:latin typeface="Myriad Pro Cond" panose="020B0506030403020204" pitchFamily="34" charset="0"/>
                  <a:ea typeface="Calibri" panose="020F0502020204030204" pitchFamily="34" charset="0"/>
                  <a:cs typeface="Times New Roman" panose="02020603050405020304" pitchFamily="18" charset="0"/>
                </a:rPr>
                <a:t>WHAT DOES THE 5</a:t>
              </a:r>
              <a:r>
                <a:rPr lang="en-US" sz="3100" b="1" baseline="30000" dirty="0" smtClean="0">
                  <a:solidFill>
                    <a:srgbClr val="FFFFFF"/>
                  </a:solidFill>
                  <a:effectLst/>
                  <a:latin typeface="Myriad Pro Cond" panose="020B0506030403020204" pitchFamily="34" charset="0"/>
                  <a:ea typeface="Calibri" panose="020F0502020204030204" pitchFamily="34" charset="0"/>
                  <a:cs typeface="Times New Roman" panose="02020603050405020304" pitchFamily="18" charset="0"/>
                </a:rPr>
                <a:t>TH</a:t>
              </a:r>
              <a:r>
                <a:rPr lang="en-US" sz="3100" b="1" dirty="0" smtClean="0">
                  <a:solidFill>
                    <a:srgbClr val="FFFFFF"/>
                  </a:solidFill>
                  <a:effectLst/>
                  <a:latin typeface="Myriad Pro Cond" panose="020B0506030403020204" pitchFamily="34" charset="0"/>
                  <a:ea typeface="Calibri" panose="020F0502020204030204" pitchFamily="34" charset="0"/>
                  <a:cs typeface="Times New Roman" panose="02020603050405020304" pitchFamily="18" charset="0"/>
                </a:rPr>
                <a:t> COUSIN HAVE TO DO WITH CULTURE?</a:t>
              </a:r>
              <a:endParaRPr lang="en-US" sz="3100" dirty="0">
                <a:effectLst/>
                <a:latin typeface="Calibri" panose="020F0502020204030204" pitchFamily="34" charset="0"/>
                <a:ea typeface="Calibri" panose="020F0502020204030204" pitchFamily="34" charset="0"/>
                <a:cs typeface="Times New Roman" panose="02020603050405020304" pitchFamily="18" charset="0"/>
              </a:endParaRPr>
            </a:p>
          </p:txBody>
        </p:sp>
      </p:grpSp>
      <p:pic>
        <p:nvPicPr>
          <p:cNvPr id="13" name="Picture 12"/>
          <p:cNvPicPr>
            <a:picLocks noChangeAspect="1"/>
          </p:cNvPicPr>
          <p:nvPr/>
        </p:nvPicPr>
        <p:blipFill>
          <a:blip r:embed="rId3"/>
          <a:stretch>
            <a:fillRect/>
          </a:stretch>
        </p:blipFill>
        <p:spPr>
          <a:xfrm>
            <a:off x="10100968" y="5767894"/>
            <a:ext cx="1576025" cy="659406"/>
          </a:xfrm>
          <a:prstGeom prst="rect">
            <a:avLst/>
          </a:prstGeom>
        </p:spPr>
      </p:pic>
    </p:spTree>
    <p:extLst>
      <p:ext uri="{BB962C8B-B14F-4D97-AF65-F5344CB8AC3E}">
        <p14:creationId xmlns:p14="http://schemas.microsoft.com/office/powerpoint/2010/main" val="386599831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15121" y="2010747"/>
            <a:ext cx="9217780" cy="3416320"/>
          </a:xfrm>
          <a:prstGeom prst="rect">
            <a:avLst/>
          </a:prstGeom>
          <a:noFill/>
        </p:spPr>
        <p:txBody>
          <a:bodyPr wrap="square" rtlCol="0">
            <a:spAutoFit/>
          </a:bodyPr>
          <a:lstStyle/>
          <a:p>
            <a:r>
              <a:rPr lang="en-US" sz="2400" dirty="0" smtClean="0">
                <a:solidFill>
                  <a:srgbClr val="495455"/>
                </a:solidFill>
                <a:latin typeface="Myriad Pro" panose="020B0503030403020204" pitchFamily="34" charset="0"/>
                <a:cs typeface="Arial" panose="020B0604020202020204" pitchFamily="34" charset="0"/>
              </a:rPr>
              <a:t>Number of children expected of each couple</a:t>
            </a:r>
          </a:p>
          <a:p>
            <a:endParaRPr lang="en-US" sz="2400" dirty="0">
              <a:solidFill>
                <a:srgbClr val="495455"/>
              </a:solidFill>
              <a:latin typeface="Myriad Pro" panose="020B0503030403020204" pitchFamily="34" charset="0"/>
              <a:cs typeface="Arial" panose="020B0604020202020204" pitchFamily="34" charset="0"/>
            </a:endParaRPr>
          </a:p>
          <a:p>
            <a:r>
              <a:rPr lang="en-US" sz="2400" dirty="0" smtClean="0">
                <a:solidFill>
                  <a:srgbClr val="495455"/>
                </a:solidFill>
                <a:latin typeface="Myriad Pro" panose="020B0503030403020204" pitchFamily="34" charset="0"/>
                <a:cs typeface="Arial" panose="020B0604020202020204" pitchFamily="34" charset="0"/>
              </a:rPr>
              <a:t>When you number your family members, whom do you include?</a:t>
            </a:r>
          </a:p>
          <a:p>
            <a:r>
              <a:rPr lang="en-US" sz="2400" dirty="0">
                <a:solidFill>
                  <a:srgbClr val="495455"/>
                </a:solidFill>
                <a:latin typeface="Myriad Pro" panose="020B0503030403020204" pitchFamily="34" charset="0"/>
                <a:cs typeface="Arial" panose="020B0604020202020204" pitchFamily="34" charset="0"/>
              </a:rPr>
              <a:t>	</a:t>
            </a:r>
            <a:r>
              <a:rPr lang="en-US" sz="2400" dirty="0" smtClean="0">
                <a:solidFill>
                  <a:srgbClr val="495455"/>
                </a:solidFill>
                <a:latin typeface="Myriad Pro" panose="020B0503030403020204" pitchFamily="34" charset="0"/>
                <a:cs typeface="Arial" panose="020B0604020202020204" pitchFamily="34" charset="0"/>
              </a:rPr>
              <a:t>Partner/Spouse = 2</a:t>
            </a:r>
          </a:p>
          <a:p>
            <a:r>
              <a:rPr lang="en-US" sz="2400" dirty="0">
                <a:solidFill>
                  <a:srgbClr val="495455"/>
                </a:solidFill>
                <a:latin typeface="Myriad Pro" panose="020B0503030403020204" pitchFamily="34" charset="0"/>
                <a:cs typeface="Arial" panose="020B0604020202020204" pitchFamily="34" charset="0"/>
              </a:rPr>
              <a:t>	</a:t>
            </a:r>
            <a:r>
              <a:rPr lang="en-US" sz="2400" dirty="0" smtClean="0">
                <a:solidFill>
                  <a:srgbClr val="495455"/>
                </a:solidFill>
                <a:latin typeface="Myriad Pro" panose="020B0503030403020204" pitchFamily="34" charset="0"/>
                <a:cs typeface="Arial" panose="020B0604020202020204" pitchFamily="34" charset="0"/>
              </a:rPr>
              <a:t>Children = 6</a:t>
            </a:r>
          </a:p>
          <a:p>
            <a:r>
              <a:rPr lang="en-US" sz="2400" dirty="0">
                <a:solidFill>
                  <a:srgbClr val="495455"/>
                </a:solidFill>
                <a:latin typeface="Myriad Pro" panose="020B0503030403020204" pitchFamily="34" charset="0"/>
                <a:cs typeface="Arial" panose="020B0604020202020204" pitchFamily="34" charset="0"/>
              </a:rPr>
              <a:t>	</a:t>
            </a:r>
            <a:r>
              <a:rPr lang="en-US" sz="2400" dirty="0" smtClean="0">
                <a:solidFill>
                  <a:srgbClr val="495455"/>
                </a:solidFill>
                <a:latin typeface="Myriad Pro" panose="020B0503030403020204" pitchFamily="34" charset="0"/>
                <a:cs typeface="Arial" panose="020B0604020202020204" pitchFamily="34" charset="0"/>
              </a:rPr>
              <a:t>Parents = 12</a:t>
            </a:r>
          </a:p>
          <a:p>
            <a:r>
              <a:rPr lang="en-US" sz="2400" dirty="0">
                <a:solidFill>
                  <a:srgbClr val="495455"/>
                </a:solidFill>
                <a:latin typeface="Myriad Pro" panose="020B0503030403020204" pitchFamily="34" charset="0"/>
                <a:cs typeface="Arial" panose="020B0604020202020204" pitchFamily="34" charset="0"/>
              </a:rPr>
              <a:t>	</a:t>
            </a:r>
            <a:r>
              <a:rPr lang="en-US" sz="2400" dirty="0" smtClean="0">
                <a:solidFill>
                  <a:srgbClr val="495455"/>
                </a:solidFill>
                <a:latin typeface="Myriad Pro" panose="020B0503030403020204" pitchFamily="34" charset="0"/>
                <a:cs typeface="Arial" panose="020B0604020202020204" pitchFamily="34" charset="0"/>
              </a:rPr>
              <a:t>Daughters-in-law and sons-in-law = 14</a:t>
            </a:r>
          </a:p>
          <a:p>
            <a:r>
              <a:rPr lang="en-US" sz="2400" dirty="0">
                <a:solidFill>
                  <a:srgbClr val="495455"/>
                </a:solidFill>
                <a:latin typeface="Myriad Pro" panose="020B0503030403020204" pitchFamily="34" charset="0"/>
                <a:cs typeface="Arial" panose="020B0604020202020204" pitchFamily="34" charset="0"/>
              </a:rPr>
              <a:t>	</a:t>
            </a:r>
            <a:r>
              <a:rPr lang="en-US" sz="2400" dirty="0" smtClean="0">
                <a:solidFill>
                  <a:srgbClr val="495455"/>
                </a:solidFill>
                <a:latin typeface="Myriad Pro" panose="020B0503030403020204" pitchFamily="34" charset="0"/>
                <a:cs typeface="Arial" panose="020B0604020202020204" pitchFamily="34" charset="0"/>
              </a:rPr>
              <a:t>Siblings = 20</a:t>
            </a:r>
          </a:p>
          <a:p>
            <a:r>
              <a:rPr lang="en-US" sz="2400" dirty="0">
                <a:solidFill>
                  <a:srgbClr val="495455"/>
                </a:solidFill>
                <a:latin typeface="Myriad Pro" panose="020B0503030403020204" pitchFamily="34" charset="0"/>
                <a:cs typeface="Arial" panose="020B0604020202020204" pitchFamily="34" charset="0"/>
              </a:rPr>
              <a:t>	</a:t>
            </a:r>
            <a:r>
              <a:rPr lang="en-US" sz="2400" dirty="0" smtClean="0">
                <a:solidFill>
                  <a:srgbClr val="495455"/>
                </a:solidFill>
                <a:latin typeface="Myriad Pro" panose="020B0503030403020204" pitchFamily="34" charset="0"/>
                <a:cs typeface="Arial" panose="020B0604020202020204" pitchFamily="34" charset="0"/>
              </a:rPr>
              <a:t>Siblings’ families = 56</a:t>
            </a:r>
            <a:endParaRPr lang="en-US" sz="2400" dirty="0">
              <a:solidFill>
                <a:srgbClr val="495455"/>
              </a:solidFill>
              <a:latin typeface="Myriad Pro" panose="020B0503030403020204" pitchFamily="34" charset="0"/>
              <a:cs typeface="Arial" panose="020B0604020202020204" pitchFamily="34" charset="0"/>
            </a:endParaRPr>
          </a:p>
        </p:txBody>
      </p:sp>
      <p:grpSp>
        <p:nvGrpSpPr>
          <p:cNvPr id="7" name="Group 6"/>
          <p:cNvGrpSpPr/>
          <p:nvPr/>
        </p:nvGrpSpPr>
        <p:grpSpPr>
          <a:xfrm>
            <a:off x="4968" y="-52439"/>
            <a:ext cx="12187031" cy="1212372"/>
            <a:chOff x="-1" y="0"/>
            <a:chExt cx="12187723" cy="1212915"/>
          </a:xfrm>
        </p:grpSpPr>
        <p:sp>
          <p:nvSpPr>
            <p:cNvPr id="8" name="Rectangle 7"/>
            <p:cNvSpPr/>
            <p:nvPr/>
          </p:nvSpPr>
          <p:spPr>
            <a:xfrm>
              <a:off x="-1" y="11845"/>
              <a:ext cx="12187723" cy="1013642"/>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Flowchart: Manual Input 7"/>
            <p:cNvSpPr/>
            <p:nvPr/>
          </p:nvSpPr>
          <p:spPr>
            <a:xfrm rot="16200000">
              <a:off x="7134908" y="-3839899"/>
              <a:ext cx="1212915"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10" name="Picture 9"/>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204340"/>
              <a:ext cx="1945005" cy="628650"/>
            </a:xfrm>
            <a:prstGeom prst="rect">
              <a:avLst/>
            </a:prstGeom>
            <a:ln>
              <a:noFill/>
            </a:ln>
            <a:extLst>
              <a:ext uri="{53640926-AAD7-44D8-BBD7-CCE9431645EC}">
                <a14:shadowObscured xmlns:a14="http://schemas.microsoft.com/office/drawing/2010/main"/>
              </a:ext>
            </a:extLst>
          </p:spPr>
        </p:pic>
        <p:sp>
          <p:nvSpPr>
            <p:cNvPr id="11" name="Text Box 2"/>
            <p:cNvSpPr txBox="1">
              <a:spLocks noChangeArrowheads="1"/>
            </p:cNvSpPr>
            <p:nvPr/>
          </p:nvSpPr>
          <p:spPr bwMode="auto">
            <a:xfrm>
              <a:off x="4157260" y="147556"/>
              <a:ext cx="6845063" cy="1002290"/>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2800" b="1" dirty="0" smtClean="0">
                  <a:solidFill>
                    <a:srgbClr val="FFFFFF"/>
                  </a:solidFill>
                  <a:effectLst/>
                  <a:latin typeface="Myriad Pro Cond" panose="020B0506030403020204" pitchFamily="34" charset="0"/>
                  <a:ea typeface="Calibri" panose="020F0502020204030204" pitchFamily="34" charset="0"/>
                  <a:cs typeface="Times New Roman" panose="02020603050405020304" pitchFamily="18" charset="0"/>
                </a:rPr>
                <a:t>WHAT DOES THE NUMBER OF PEOPLE IN YOUR FAMILY HAVE TO DO WITH CULTURE?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grpSp>
      <p:pic>
        <p:nvPicPr>
          <p:cNvPr id="12" name="Picture 11"/>
          <p:cNvPicPr>
            <a:picLocks noChangeAspect="1"/>
          </p:cNvPicPr>
          <p:nvPr/>
        </p:nvPicPr>
        <p:blipFill>
          <a:blip r:embed="rId3"/>
          <a:stretch>
            <a:fillRect/>
          </a:stretch>
        </p:blipFill>
        <p:spPr>
          <a:xfrm>
            <a:off x="10100968" y="5767894"/>
            <a:ext cx="1576025" cy="659406"/>
          </a:xfrm>
          <a:prstGeom prst="rect">
            <a:avLst/>
          </a:prstGeom>
        </p:spPr>
      </p:pic>
    </p:spTree>
    <p:extLst>
      <p:ext uri="{BB962C8B-B14F-4D97-AF65-F5344CB8AC3E}">
        <p14:creationId xmlns:p14="http://schemas.microsoft.com/office/powerpoint/2010/main" val="367934504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childTnLst>
                                </p:cTn>
                              </p:par>
                            </p:childTnLst>
                          </p:cTn>
                        </p:par>
                        <p:par>
                          <p:cTn id="22" fill="hold">
                            <p:stCondLst>
                              <p:cond delay="0"/>
                            </p:stCondLst>
                            <p:childTnLst>
                              <p:par>
                                <p:cTn id="23" presetID="1" presetClass="entr" presetSubtype="0" fill="hold" nodeType="after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198657" y="1085242"/>
            <a:ext cx="5799652" cy="5604919"/>
          </a:xfrm>
          <a:prstGeom prst="rect">
            <a:avLst/>
          </a:prstGeom>
        </p:spPr>
      </p:pic>
      <p:grpSp>
        <p:nvGrpSpPr>
          <p:cNvPr id="6" name="Group 5"/>
          <p:cNvGrpSpPr/>
          <p:nvPr/>
        </p:nvGrpSpPr>
        <p:grpSpPr>
          <a:xfrm>
            <a:off x="4968" y="-52439"/>
            <a:ext cx="12187031" cy="925830"/>
            <a:chOff x="-1" y="0"/>
            <a:chExt cx="12187723" cy="926245"/>
          </a:xfrm>
        </p:grpSpPr>
        <p:sp>
          <p:nvSpPr>
            <p:cNvPr id="7" name="Rectangle 6"/>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0"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2800" b="1" dirty="0" smtClean="0">
                  <a:solidFill>
                    <a:srgbClr val="FFFFFF"/>
                  </a:solidFill>
                  <a:effectLst/>
                  <a:latin typeface="Myriad Pro Cond" panose="020B0506030403020204" pitchFamily="34" charset="0"/>
                  <a:ea typeface="Calibri" panose="020F0502020204030204" pitchFamily="34" charset="0"/>
                  <a:cs typeface="Times New Roman" panose="02020603050405020304" pitchFamily="18" charset="0"/>
                </a:rPr>
                <a:t>WHAT DOES WRITING THE DATE HAVE TO DO WITH CULTURE?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grpSp>
      <p:pic>
        <p:nvPicPr>
          <p:cNvPr id="11" name="Picture 10"/>
          <p:cNvPicPr>
            <a:picLocks noChangeAspect="1"/>
          </p:cNvPicPr>
          <p:nvPr/>
        </p:nvPicPr>
        <p:blipFill>
          <a:blip r:embed="rId4"/>
          <a:stretch>
            <a:fillRect/>
          </a:stretch>
        </p:blipFill>
        <p:spPr>
          <a:xfrm>
            <a:off x="10100968" y="5767894"/>
            <a:ext cx="1576025" cy="659406"/>
          </a:xfrm>
          <a:prstGeom prst="rect">
            <a:avLst/>
          </a:prstGeom>
        </p:spPr>
      </p:pic>
    </p:spTree>
    <p:extLst>
      <p:ext uri="{BB962C8B-B14F-4D97-AF65-F5344CB8AC3E}">
        <p14:creationId xmlns:p14="http://schemas.microsoft.com/office/powerpoint/2010/main" val="365006371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47486" y="1691440"/>
            <a:ext cx="10208689" cy="1200329"/>
          </a:xfrm>
          <a:prstGeom prst="rect">
            <a:avLst/>
          </a:prstGeom>
          <a:noFill/>
        </p:spPr>
        <p:txBody>
          <a:bodyPr wrap="square" rtlCol="0">
            <a:spAutoFit/>
          </a:bodyPr>
          <a:lstStyle/>
          <a:p>
            <a:r>
              <a:rPr lang="en-US" sz="2400" dirty="0" smtClean="0">
                <a:solidFill>
                  <a:srgbClr val="495455"/>
                </a:solidFill>
                <a:latin typeface="Myriad Pro" panose="020B0503030403020204" pitchFamily="34" charset="0"/>
                <a:cs typeface="Arial" panose="020B0604020202020204" pitchFamily="34" charset="0"/>
              </a:rPr>
              <a:t>In </a:t>
            </a:r>
            <a:r>
              <a:rPr lang="en-US" sz="2400" dirty="0">
                <a:solidFill>
                  <a:srgbClr val="495455"/>
                </a:solidFill>
                <a:latin typeface="Myriad Pro" panose="020B0503030403020204" pitchFamily="34" charset="0"/>
                <a:cs typeface="Arial" panose="020B0604020202020204" pitchFamily="34" charset="0"/>
              </a:rPr>
              <a:t>Korea, everyone is 1 from the time they are born. And everyone gets a year older on New Year's day. So your Korean age is always either one or two years older than your Western age.</a:t>
            </a:r>
          </a:p>
        </p:txBody>
      </p:sp>
      <p:sp>
        <p:nvSpPr>
          <p:cNvPr id="2" name="TextBox 1"/>
          <p:cNvSpPr txBox="1"/>
          <p:nvPr/>
        </p:nvSpPr>
        <p:spPr>
          <a:xfrm>
            <a:off x="815439" y="3122550"/>
            <a:ext cx="9781104" cy="830997"/>
          </a:xfrm>
          <a:prstGeom prst="rect">
            <a:avLst/>
          </a:prstGeom>
          <a:noFill/>
        </p:spPr>
        <p:txBody>
          <a:bodyPr wrap="square" rtlCol="0">
            <a:spAutoFit/>
          </a:bodyPr>
          <a:lstStyle/>
          <a:p>
            <a:r>
              <a:rPr lang="en-US" sz="2400" i="1" dirty="0" smtClean="0">
                <a:solidFill>
                  <a:srgbClr val="495455"/>
                </a:solidFill>
                <a:latin typeface="Myriad Pro" panose="020B0503030403020204" pitchFamily="34" charset="0"/>
                <a:cs typeface="Arial" panose="020B0604020202020204" pitchFamily="34" charset="0"/>
              </a:rPr>
              <a:t>Word problem:  If a child is born December 1, 2017, how old will the child be on January 1, 2018?</a:t>
            </a:r>
            <a:endParaRPr lang="en-US" sz="2400" i="1" dirty="0">
              <a:solidFill>
                <a:srgbClr val="495455"/>
              </a:solidFill>
              <a:latin typeface="Myriad Pro" panose="020B0503030403020204" pitchFamily="34" charset="0"/>
              <a:cs typeface="Arial" panose="020B0604020202020204" pitchFamily="34" charset="0"/>
            </a:endParaRPr>
          </a:p>
        </p:txBody>
      </p:sp>
      <p:grpSp>
        <p:nvGrpSpPr>
          <p:cNvPr id="8" name="Group 7"/>
          <p:cNvGrpSpPr/>
          <p:nvPr/>
        </p:nvGrpSpPr>
        <p:grpSpPr>
          <a:xfrm>
            <a:off x="4968" y="-52439"/>
            <a:ext cx="12187031" cy="925830"/>
            <a:chOff x="-1" y="0"/>
            <a:chExt cx="12187723" cy="926245"/>
          </a:xfrm>
        </p:grpSpPr>
        <p:sp>
          <p:nvSpPr>
            <p:cNvPr id="9" name="Rectangle 8"/>
            <p:cNvSpPr/>
            <p:nvPr/>
          </p:nvSpPr>
          <p:spPr>
            <a:xfrm>
              <a:off x="-1" y="11845"/>
              <a:ext cx="12187723" cy="914400"/>
            </a:xfrm>
            <a:prstGeom prst="rect">
              <a:avLst/>
            </a:prstGeom>
            <a:solidFill>
              <a:srgbClr val="4954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0" name="Flowchart: Manual Input 7"/>
            <p:cNvSpPr/>
            <p:nvPr/>
          </p:nvSpPr>
          <p:spPr>
            <a:xfrm rot="16200000">
              <a:off x="7279485" y="-3984476"/>
              <a:ext cx="923762" cy="8892713"/>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1540 h 9540"/>
                <a:gd name="connsiteX1" fmla="*/ 9993 w 10000"/>
                <a:gd name="connsiteY1" fmla="*/ 0 h 9540"/>
                <a:gd name="connsiteX2" fmla="*/ 10000 w 10000"/>
                <a:gd name="connsiteY2" fmla="*/ 9540 h 9540"/>
                <a:gd name="connsiteX3" fmla="*/ 0 w 10000"/>
                <a:gd name="connsiteY3" fmla="*/ 9540 h 9540"/>
                <a:gd name="connsiteX4" fmla="*/ 0 w 10000"/>
                <a:gd name="connsiteY4" fmla="*/ 1540 h 9540"/>
                <a:gd name="connsiteX0" fmla="*/ 131 w 10000"/>
                <a:gd name="connsiteY0" fmla="*/ 750 h 10000"/>
                <a:gd name="connsiteX1" fmla="*/ 9993 w 10000"/>
                <a:gd name="connsiteY1" fmla="*/ 0 h 10000"/>
                <a:gd name="connsiteX2" fmla="*/ 10000 w 10000"/>
                <a:gd name="connsiteY2" fmla="*/ 10000 h 10000"/>
                <a:gd name="connsiteX3" fmla="*/ 0 w 10000"/>
                <a:gd name="connsiteY3" fmla="*/ 10000 h 10000"/>
                <a:gd name="connsiteX4" fmla="*/ 131 w 10000"/>
                <a:gd name="connsiteY4" fmla="*/ 750 h 10000"/>
                <a:gd name="connsiteX0" fmla="*/ 234 w 10000"/>
                <a:gd name="connsiteY0" fmla="*/ 717 h 10000"/>
                <a:gd name="connsiteX1" fmla="*/ 9993 w 10000"/>
                <a:gd name="connsiteY1" fmla="*/ 0 h 10000"/>
                <a:gd name="connsiteX2" fmla="*/ 10000 w 10000"/>
                <a:gd name="connsiteY2" fmla="*/ 10000 h 10000"/>
                <a:gd name="connsiteX3" fmla="*/ 0 w 10000"/>
                <a:gd name="connsiteY3" fmla="*/ 10000 h 10000"/>
                <a:gd name="connsiteX4" fmla="*/ 234 w 10000"/>
                <a:gd name="connsiteY4" fmla="*/ 717 h 10000"/>
                <a:gd name="connsiteX0" fmla="*/ 138 w 10000"/>
                <a:gd name="connsiteY0" fmla="*/ 828 h 10000"/>
                <a:gd name="connsiteX1" fmla="*/ 9993 w 10000"/>
                <a:gd name="connsiteY1" fmla="*/ 0 h 10000"/>
                <a:gd name="connsiteX2" fmla="*/ 10000 w 10000"/>
                <a:gd name="connsiteY2" fmla="*/ 10000 h 10000"/>
                <a:gd name="connsiteX3" fmla="*/ 0 w 10000"/>
                <a:gd name="connsiteY3" fmla="*/ 10000 h 10000"/>
                <a:gd name="connsiteX4" fmla="*/ 138 w 10000"/>
                <a:gd name="connsiteY4" fmla="*/ 828 h 10000"/>
                <a:gd name="connsiteX0" fmla="*/ 12 w 10012"/>
                <a:gd name="connsiteY0" fmla="*/ 837 h 10000"/>
                <a:gd name="connsiteX1" fmla="*/ 10005 w 10012"/>
                <a:gd name="connsiteY1" fmla="*/ 0 h 10000"/>
                <a:gd name="connsiteX2" fmla="*/ 10012 w 10012"/>
                <a:gd name="connsiteY2" fmla="*/ 10000 h 10000"/>
                <a:gd name="connsiteX3" fmla="*/ 12 w 10012"/>
                <a:gd name="connsiteY3" fmla="*/ 10000 h 10000"/>
                <a:gd name="connsiteX4" fmla="*/ 12 w 10012"/>
                <a:gd name="connsiteY4" fmla="*/ 837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2" h="10000">
                  <a:moveTo>
                    <a:pt x="12" y="837"/>
                  </a:moveTo>
                  <a:lnTo>
                    <a:pt x="10005" y="0"/>
                  </a:lnTo>
                  <a:cubicBezTo>
                    <a:pt x="10007" y="3333"/>
                    <a:pt x="10010" y="6667"/>
                    <a:pt x="10012" y="10000"/>
                  </a:cubicBezTo>
                  <a:lnTo>
                    <a:pt x="12" y="10000"/>
                  </a:lnTo>
                  <a:cubicBezTo>
                    <a:pt x="56" y="6917"/>
                    <a:pt x="-32" y="3920"/>
                    <a:pt x="12" y="837"/>
                  </a:cubicBezTo>
                  <a:close/>
                </a:path>
              </a:pathLst>
            </a:custGeom>
            <a:solidFill>
              <a:srgbClr val="87A6D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11" name="Picture 10"/>
            <p:cNvPicPr>
              <a:picLocks noChangeAspect="1"/>
            </p:cNvPicPr>
            <p:nvPr/>
          </p:nvPicPr>
          <p:blipFill rotWithShape="1">
            <a:blip r:embed="rId2" cstate="print">
              <a:extLst>
                <a:ext uri="{28A0092B-C50C-407E-A947-70E740481C1C}">
                  <a14:useLocalDpi xmlns:a14="http://schemas.microsoft.com/office/drawing/2010/main" val="0"/>
                </a:ext>
              </a:extLst>
            </a:blip>
            <a:srcRect t="34659" b="33045"/>
            <a:stretch/>
          </p:blipFill>
          <p:spPr bwMode="auto">
            <a:xfrm>
              <a:off x="810198" y="147556"/>
              <a:ext cx="1945005" cy="628650"/>
            </a:xfrm>
            <a:prstGeom prst="rect">
              <a:avLst/>
            </a:prstGeom>
            <a:ln>
              <a:noFill/>
            </a:ln>
            <a:extLst>
              <a:ext uri="{53640926-AAD7-44D8-BBD7-CCE9431645EC}">
                <a14:shadowObscured xmlns:a14="http://schemas.microsoft.com/office/drawing/2010/main"/>
              </a:ext>
            </a:extLst>
          </p:spPr>
        </p:pic>
        <p:sp>
          <p:nvSpPr>
            <p:cNvPr id="12" name="Text Box 2"/>
            <p:cNvSpPr txBox="1">
              <a:spLocks noChangeArrowheads="1"/>
            </p:cNvSpPr>
            <p:nvPr/>
          </p:nvSpPr>
          <p:spPr bwMode="auto">
            <a:xfrm>
              <a:off x="4301202" y="157610"/>
              <a:ext cx="7633685" cy="588843"/>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15000"/>
                </a:lnSpc>
                <a:spcBef>
                  <a:spcPts val="0"/>
                </a:spcBef>
                <a:spcAft>
                  <a:spcPts val="0"/>
                </a:spcAft>
              </a:pPr>
              <a:r>
                <a:rPr lang="en-US" sz="3200" b="1" dirty="0" smtClean="0">
                  <a:solidFill>
                    <a:srgbClr val="FFFFFF"/>
                  </a:solidFill>
                  <a:effectLst/>
                  <a:latin typeface="Myriad Pro Cond" panose="020B0506030403020204" pitchFamily="34" charset="0"/>
                  <a:ea typeface="Calibri" panose="020F0502020204030204" pitchFamily="34" charset="0"/>
                  <a:cs typeface="Times New Roman" panose="02020603050405020304" pitchFamily="18" charset="0"/>
                </a:rPr>
                <a:t>HOW DO YOU FIND OUT YOUR AGE IN KOREA?</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grpSp>
      <p:pic>
        <p:nvPicPr>
          <p:cNvPr id="13" name="Picture 12"/>
          <p:cNvPicPr>
            <a:picLocks noChangeAspect="1"/>
          </p:cNvPicPr>
          <p:nvPr/>
        </p:nvPicPr>
        <p:blipFill>
          <a:blip r:embed="rId3"/>
          <a:stretch>
            <a:fillRect/>
          </a:stretch>
        </p:blipFill>
        <p:spPr>
          <a:xfrm>
            <a:off x="10100968" y="5767894"/>
            <a:ext cx="1576025" cy="659406"/>
          </a:xfrm>
          <a:prstGeom prst="rect">
            <a:avLst/>
          </a:prstGeom>
        </p:spPr>
      </p:pic>
    </p:spTree>
    <p:extLst>
      <p:ext uri="{BB962C8B-B14F-4D97-AF65-F5344CB8AC3E}">
        <p14:creationId xmlns:p14="http://schemas.microsoft.com/office/powerpoint/2010/main" val="240771518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940</Words>
  <Application>Microsoft Office PowerPoint</Application>
  <PresentationFormat>Widescreen</PresentationFormat>
  <Paragraphs>76</Paragraphs>
  <Slides>14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Myriad Pro</vt:lpstr>
      <vt:lpstr>Myriad Pro Cond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Purdue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Benson, Annette K.</dc:creator>
  <cp:lastModifiedBy>Macdonald, Lindsey M</cp:lastModifiedBy>
  <cp:revision>8</cp:revision>
  <dcterms:created xsi:type="dcterms:W3CDTF">2018-06-29T00:14:42Z</dcterms:created>
  <dcterms:modified xsi:type="dcterms:W3CDTF">2019-11-25T17:20:14Z</dcterms:modified>
</cp:coreProperties>
</file>